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6"/>
  </p:notesMasterIdLst>
  <p:handoutMasterIdLst>
    <p:handoutMasterId r:id="rId7"/>
  </p:handoutMasterIdLst>
  <p:sldIdLst>
    <p:sldId id="984" r:id="rId2"/>
    <p:sldId id="1055" r:id="rId3"/>
    <p:sldId id="1056" r:id="rId4"/>
    <p:sldId id="1053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00"/>
    <a:srgbClr val="092E5C"/>
    <a:srgbClr val="33FF00"/>
    <a:srgbClr val="1F497D"/>
    <a:srgbClr val="CCCCCC"/>
    <a:srgbClr val="FFCC66"/>
    <a:srgbClr val="996600"/>
    <a:srgbClr val="00000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29" autoAdjust="0"/>
    <p:restoredTop sz="96571" autoAdjust="0"/>
  </p:normalViewPr>
  <p:slideViewPr>
    <p:cSldViewPr>
      <p:cViewPr varScale="1">
        <p:scale>
          <a:sx n="156" d="100"/>
          <a:sy n="156" d="100"/>
        </p:scale>
        <p:origin x="44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5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3" d="100"/>
        <a:sy n="193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861" y="0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221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861" y="8832221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 defTabSz="931154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77A3A7E-F5CD-46D3-A13A-1E89DDCE1B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3841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861" y="0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9788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935" y="4416111"/>
            <a:ext cx="5140530" cy="418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221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861" y="8832221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 defTabSz="931154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FA596D1-2086-497E-B86B-EDC648C59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0609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8739188" y="214313"/>
            <a:ext cx="74612" cy="21431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</a:rPr>
              <a:t>®</a:t>
            </a:r>
          </a:p>
        </p:txBody>
      </p:sp>
      <p:pic>
        <p:nvPicPr>
          <p:cNvPr id="5" name="Picture 10" descr="OGC header 2010122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Picture 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0"/>
            <a:ext cx="13811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3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276600"/>
            <a:ext cx="7772400" cy="1143000"/>
          </a:xfrm>
        </p:spPr>
        <p:txBody>
          <a:bodyPr/>
          <a:lstStyle>
            <a:lvl1pPr>
              <a:defRPr sz="3200">
                <a:latin typeface="Arial Black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572000"/>
            <a:ext cx="6400800" cy="13716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92E5C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009900" y="6400800"/>
            <a:ext cx="3276600" cy="304800"/>
          </a:xfrm>
        </p:spPr>
        <p:txBody>
          <a:bodyPr/>
          <a:lstStyle>
            <a:lvl1pPr>
              <a:defRPr dirty="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905000" cy="228600"/>
          </a:xfrm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0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CC2AF-53E3-4102-9F9B-95E02476E4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4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136525"/>
            <a:ext cx="2170112" cy="6034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36525"/>
            <a:ext cx="6361113" cy="6034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A3254-DEF5-4971-86C6-25BD74B383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97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7FA89-CADA-B54F-92CB-DE11EC0A07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8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D8CA8-DA42-484A-8C65-92CBA5C05D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60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BCBD8-8BAC-44FF-BE88-B3175AA249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99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7514E-C3C4-42A2-B5AA-F3D4B7D68D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58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47A2C-5780-4146-81E5-0EB263958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49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78970-3676-47DA-89CC-BC19C9DF27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03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00FB9-A2BE-4B3E-B073-9718403746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41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74CA9-66D6-4CFA-A5DB-CEC6E7E8B1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CA338-4672-4C59-A13E-A6A8CE13BF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29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776288"/>
            <a:ext cx="8455025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36525"/>
            <a:ext cx="86836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1279525"/>
            <a:ext cx="84582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900" b="0" smtClean="0">
                <a:solidFill>
                  <a:srgbClr val="092E5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462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61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 b="0">
                <a:solidFill>
                  <a:srgbClr val="092E5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5DE8C68-F4EC-4B19-9E72-6C1C526708C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Text Box 16"/>
          <p:cNvSpPr txBox="1">
            <a:spLocks noChangeArrowheads="1"/>
          </p:cNvSpPr>
          <p:nvPr/>
        </p:nvSpPr>
        <p:spPr bwMode="auto">
          <a:xfrm>
            <a:off x="333375" y="6219825"/>
            <a:ext cx="1157288" cy="6096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en-US" sz="4000" dirty="0" smtClean="0">
                <a:solidFill>
                  <a:schemeClr val="tx2"/>
                </a:solidFill>
                <a:latin typeface="Times New Roman" charset="0"/>
              </a:rPr>
              <a:t>OGC</a:t>
            </a:r>
          </a:p>
        </p:txBody>
      </p:sp>
      <p:sp>
        <p:nvSpPr>
          <p:cNvPr id="1032" name="Text Box 20"/>
          <p:cNvSpPr txBox="1">
            <a:spLocks noChangeArrowheads="1"/>
          </p:cNvSpPr>
          <p:nvPr/>
        </p:nvSpPr>
        <p:spPr bwMode="auto">
          <a:xfrm>
            <a:off x="1498600" y="6270625"/>
            <a:ext cx="93663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latin typeface="Arial" pitchFamily="34" charset="0"/>
              </a:rPr>
              <a:t>®</a:t>
            </a:r>
          </a:p>
        </p:txBody>
      </p:sp>
      <p:sp>
        <p:nvSpPr>
          <p:cNvPr id="4" name="AACG_CaveatHeader_Shape"/>
          <p:cNvSpPr txBox="1"/>
          <p:nvPr userDrawn="1"/>
        </p:nvSpPr>
        <p:spPr>
          <a:xfrm>
            <a:off x="0" y="457200"/>
            <a:ext cx="9144000" cy="45720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algn="l"/>
            <a:endParaRPr lang="en-US" sz="1200" b="0" dirty="0" err="1" smtClean="0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846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33363" indent="-233363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•"/>
        <a:defRPr sz="24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1pPr>
      <a:lvl2pPr marL="569913" indent="-22225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–"/>
        <a:defRPr sz="20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2pPr>
      <a:lvl3pPr marL="9128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•"/>
        <a:defRPr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3pPr>
      <a:lvl4pPr marL="12557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–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4pPr>
      <a:lvl5pPr marL="15986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5pPr>
      <a:lvl6pPr marL="20558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6pPr>
      <a:lvl7pPr marL="25130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7pPr>
      <a:lvl8pPr marL="29702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8pPr>
      <a:lvl9pPr marL="34274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dbc.noaa.gov/kml/marineobs_by_pgm.kml" TargetMode="External"/><Relationship Id="rId4" Type="http://schemas.openxmlformats.org/officeDocument/2006/relationships/hyperlink" Target="https://www.arcgis.com/home/item.html?id=3d40a9b3538d42bb8b7a1c289b675de1" TargetMode="External"/><Relationship Id="rId5" Type="http://schemas.openxmlformats.org/officeDocument/2006/relationships/hyperlink" Target="http://geo.abds.is/geonetwork/srv/dut/catalog.search#/metadata/4572e579-6e05-4365-85d7-b8db81a641d7" TargetMode="External"/><Relationship Id="rId6" Type="http://schemas.openxmlformats.org/officeDocument/2006/relationships/hyperlink" Target="http://www.iucnredlist.org/technical-documents/spatial-data" TargetMode="External"/><Relationship Id="rId7" Type="http://schemas.openxmlformats.org/officeDocument/2006/relationships/hyperlink" Target="http://www.gbif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harts.noaa.gov/InteractiveCatalog/nrnc.shtml#mapTabs-2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133600"/>
            <a:ext cx="7772400" cy="1981200"/>
          </a:xfrm>
        </p:spPr>
        <p:txBody>
          <a:bodyPr/>
          <a:lstStyle/>
          <a:p>
            <a:r>
              <a:rPr lang="en-US" dirty="0" smtClean="0"/>
              <a:t>OGC ArcticSDP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Scenario &amp; data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267200"/>
            <a:ext cx="6400800" cy="1676400"/>
          </a:xfrm>
        </p:spPr>
        <p:txBody>
          <a:bodyPr/>
          <a:lstStyle/>
          <a:p>
            <a:r>
              <a:rPr lang="en-US" dirty="0" smtClean="0"/>
              <a:t>Luciad</a:t>
            </a:r>
          </a:p>
          <a:p>
            <a:endParaRPr lang="nl-BE" dirty="0" smtClean="0"/>
          </a:p>
          <a:p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27 February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09900" y="6400800"/>
            <a:ext cx="3276600" cy="304800"/>
          </a:xfrm>
        </p:spPr>
        <p:txBody>
          <a:bodyPr/>
          <a:lstStyle/>
          <a:p>
            <a:r>
              <a:rPr lang="en-US" dirty="0" smtClean="0"/>
              <a:t>Copyright © 2017 Open Geospatial Consortium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53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Shipping activities &amp; the Arctic wildlife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2000" dirty="0" smtClean="0"/>
              <a:t>Story:</a:t>
            </a:r>
          </a:p>
          <a:p>
            <a:pPr lvl="1"/>
            <a:r>
              <a:rPr lang="nl-BE" sz="1600" dirty="0" smtClean="0"/>
              <a:t>The </a:t>
            </a:r>
            <a:r>
              <a:rPr lang="nl-BE" sz="1600" dirty="0" err="1" smtClean="0"/>
              <a:t>Arctic</a:t>
            </a:r>
            <a:r>
              <a:rPr lang="nl-BE" sz="1600" dirty="0" smtClean="0"/>
              <a:t> </a:t>
            </a:r>
            <a:r>
              <a:rPr lang="nl-BE" sz="1600" dirty="0" err="1" smtClean="0"/>
              <a:t>encompasses</a:t>
            </a:r>
            <a:r>
              <a:rPr lang="nl-BE" sz="1600" dirty="0" smtClean="0"/>
              <a:t> a </a:t>
            </a:r>
            <a:r>
              <a:rPr lang="nl-BE" sz="1600" dirty="0" err="1" smtClean="0"/>
              <a:t>number</a:t>
            </a:r>
            <a:r>
              <a:rPr lang="nl-BE" sz="1600" dirty="0" smtClean="0"/>
              <a:t> of </a:t>
            </a:r>
            <a:r>
              <a:rPr lang="nl-BE" sz="1600" dirty="0" err="1" smtClean="0"/>
              <a:t>shipping</a:t>
            </a:r>
            <a:r>
              <a:rPr lang="nl-BE" sz="1600" dirty="0" smtClean="0"/>
              <a:t> routes, </a:t>
            </a:r>
            <a:r>
              <a:rPr lang="nl-BE" sz="1600" dirty="0" err="1" smtClean="0"/>
              <a:t>grouped</a:t>
            </a:r>
            <a:r>
              <a:rPr lang="nl-BE" sz="1600" dirty="0" smtClean="0"/>
              <a:t> </a:t>
            </a:r>
            <a:r>
              <a:rPr lang="nl-BE" sz="1600" dirty="0" err="1" smtClean="0"/>
              <a:t>into</a:t>
            </a:r>
            <a:r>
              <a:rPr lang="nl-BE" sz="1600" dirty="0" smtClean="0"/>
              <a:t> a </a:t>
            </a:r>
            <a:r>
              <a:rPr lang="nl-BE" sz="1600" b="1" dirty="0" err="1" smtClean="0"/>
              <a:t>Northwest</a:t>
            </a:r>
            <a:r>
              <a:rPr lang="nl-BE" sz="1600" b="1" dirty="0" smtClean="0"/>
              <a:t> Passage</a:t>
            </a:r>
            <a:r>
              <a:rPr lang="nl-BE" sz="1600" dirty="0" smtClean="0"/>
              <a:t> </a:t>
            </a:r>
            <a:r>
              <a:rPr lang="nl-BE" sz="1600" dirty="0" err="1" smtClean="0"/>
              <a:t>and</a:t>
            </a:r>
            <a:r>
              <a:rPr lang="nl-BE" sz="1600" dirty="0" smtClean="0"/>
              <a:t> a </a:t>
            </a:r>
            <a:r>
              <a:rPr lang="nl-BE" sz="1600" b="1" dirty="0" err="1" smtClean="0"/>
              <a:t>Northeast</a:t>
            </a:r>
            <a:r>
              <a:rPr lang="nl-BE" sz="1600" b="1" dirty="0" smtClean="0"/>
              <a:t> Passage</a:t>
            </a:r>
          </a:p>
          <a:p>
            <a:pPr lvl="1"/>
            <a:r>
              <a:rPr lang="nl-BE" sz="1600" dirty="0" err="1" smtClean="0"/>
              <a:t>Each</a:t>
            </a:r>
            <a:r>
              <a:rPr lang="nl-BE" sz="1600" dirty="0" smtClean="0"/>
              <a:t> passage crosses a </a:t>
            </a:r>
            <a:r>
              <a:rPr lang="nl-BE" sz="1600" dirty="0" err="1" smtClean="0"/>
              <a:t>number</a:t>
            </a:r>
            <a:r>
              <a:rPr lang="nl-BE" sz="1600" dirty="0" smtClean="0"/>
              <a:t> of </a:t>
            </a:r>
            <a:r>
              <a:rPr lang="nl-BE" sz="1600" b="1" dirty="0" smtClean="0"/>
              <a:t>Large Marine </a:t>
            </a:r>
            <a:r>
              <a:rPr lang="nl-BE" sz="1600" b="1" dirty="0" err="1" smtClean="0"/>
              <a:t>Ecosystems</a:t>
            </a:r>
            <a:r>
              <a:rPr lang="nl-BE" sz="1600" b="1" dirty="0" smtClean="0"/>
              <a:t> (</a:t>
            </a:r>
            <a:r>
              <a:rPr lang="nl-BE" sz="1600" b="1" dirty="0" err="1" smtClean="0"/>
              <a:t>LMEs</a:t>
            </a:r>
            <a:r>
              <a:rPr lang="nl-BE" sz="1600" b="1" dirty="0" smtClean="0"/>
              <a:t>)</a:t>
            </a:r>
            <a:r>
              <a:rPr lang="nl-BE" sz="1600" dirty="0" smtClean="0"/>
              <a:t>, </a:t>
            </a:r>
            <a:r>
              <a:rPr lang="nl-BE" sz="1600" dirty="0" err="1" smtClean="0"/>
              <a:t>potentially</a:t>
            </a:r>
            <a:r>
              <a:rPr lang="nl-BE" sz="1600" dirty="0" smtClean="0"/>
              <a:t> </a:t>
            </a:r>
            <a:r>
              <a:rPr lang="nl-BE" sz="1600" b="1" dirty="0" err="1" smtClean="0"/>
              <a:t>impacting</a:t>
            </a:r>
            <a:r>
              <a:rPr lang="nl-BE" sz="1600" b="1" dirty="0" smtClean="0"/>
              <a:t> </a:t>
            </a:r>
            <a:r>
              <a:rPr lang="nl-BE" sz="1600" dirty="0" err="1" smtClean="0"/>
              <a:t>their</a:t>
            </a:r>
            <a:r>
              <a:rPr lang="nl-BE" sz="1600" b="1" dirty="0" smtClean="0"/>
              <a:t> large </a:t>
            </a:r>
            <a:r>
              <a:rPr lang="nl-BE" sz="1600" b="1" dirty="0" err="1" smtClean="0"/>
              <a:t>amount</a:t>
            </a:r>
            <a:r>
              <a:rPr lang="nl-BE" sz="1600" b="1" dirty="0" smtClean="0"/>
              <a:t> of </a:t>
            </a:r>
            <a:r>
              <a:rPr lang="nl-BE" sz="1600" b="1" dirty="0" err="1" smtClean="0"/>
              <a:t>wildlife</a:t>
            </a:r>
            <a:r>
              <a:rPr lang="nl-BE" sz="1600" b="1" dirty="0" smtClean="0"/>
              <a:t> species </a:t>
            </a:r>
            <a:r>
              <a:rPr lang="nl-BE" sz="1600" dirty="0" err="1" smtClean="0"/>
              <a:t>by</a:t>
            </a:r>
            <a:r>
              <a:rPr lang="nl-BE" sz="1600" dirty="0" smtClean="0"/>
              <a:t> </a:t>
            </a:r>
            <a:r>
              <a:rPr lang="nl-BE" sz="1600" dirty="0" err="1" smtClean="0"/>
              <a:t>disturbances</a:t>
            </a:r>
            <a:r>
              <a:rPr lang="nl-BE" sz="1600" dirty="0" smtClean="0"/>
              <a:t> </a:t>
            </a:r>
            <a:r>
              <a:rPr lang="nl-BE" sz="1600" dirty="0" err="1" smtClean="0"/>
              <a:t>and</a:t>
            </a:r>
            <a:r>
              <a:rPr lang="nl-BE" sz="1600" dirty="0" smtClean="0"/>
              <a:t> </a:t>
            </a:r>
            <a:r>
              <a:rPr lang="nl-BE" sz="1600" dirty="0" err="1" smtClean="0"/>
              <a:t>implications</a:t>
            </a:r>
            <a:r>
              <a:rPr lang="nl-BE" sz="1600" dirty="0" smtClean="0"/>
              <a:t> </a:t>
            </a:r>
            <a:r>
              <a:rPr lang="nl-BE" sz="1600" dirty="0" err="1" smtClean="0"/>
              <a:t>from</a:t>
            </a:r>
            <a:r>
              <a:rPr lang="nl-BE" sz="1600" dirty="0" smtClean="0"/>
              <a:t> </a:t>
            </a:r>
            <a:r>
              <a:rPr lang="nl-BE" sz="1600" dirty="0" err="1" smtClean="0"/>
              <a:t>shipping</a:t>
            </a:r>
            <a:r>
              <a:rPr lang="nl-BE" sz="1600" dirty="0" smtClean="0"/>
              <a:t> </a:t>
            </a:r>
            <a:r>
              <a:rPr lang="nl-BE" sz="1600" dirty="0" err="1" smtClean="0"/>
              <a:t>activity</a:t>
            </a:r>
            <a:endParaRPr lang="nl-BE" dirty="0" smtClean="0"/>
          </a:p>
          <a:p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© 2017 Open Geospatial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026" name="Picture 2" descr="Map_of_the_Arctic_region_showing_the_Northeast_Passage,_the_Northern_Sea_Route_and_Northwest_Passage,_and_bathymet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83" y="3049629"/>
            <a:ext cx="3294688" cy="312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85" y="3276600"/>
            <a:ext cx="4935176" cy="267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7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400" dirty="0" smtClean="0"/>
              <a:t>Electronic </a:t>
            </a:r>
            <a:r>
              <a:rPr lang="nl-BE" sz="1400" dirty="0" err="1" smtClean="0"/>
              <a:t>Navigational</a:t>
            </a:r>
            <a:r>
              <a:rPr lang="nl-BE" sz="1400" dirty="0" smtClean="0"/>
              <a:t> Chart (ENC) </a:t>
            </a:r>
            <a:r>
              <a:rPr lang="nl-BE" sz="1400" dirty="0" err="1" smtClean="0"/>
              <a:t>basemap</a:t>
            </a:r>
            <a:r>
              <a:rPr lang="nl-BE" sz="1400" dirty="0" smtClean="0"/>
              <a:t> </a:t>
            </a:r>
          </a:p>
          <a:p>
            <a:pPr lvl="1"/>
            <a:r>
              <a:rPr lang="nl-BE" sz="1400" dirty="0" smtClean="0"/>
              <a:t>Source: NOAA; format: S-57</a:t>
            </a:r>
          </a:p>
          <a:p>
            <a:pPr lvl="1"/>
            <a:r>
              <a:rPr lang="nl-BE" sz="1400" dirty="0" err="1" smtClean="0"/>
              <a:t>Location</a:t>
            </a:r>
            <a:r>
              <a:rPr lang="nl-BE" sz="1400" dirty="0" smtClean="0"/>
              <a:t>: </a:t>
            </a:r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www.charts.noaa.gov/InteractiveCatalog/nrnc.shtml#mapTabs-2</a:t>
            </a:r>
            <a:endParaRPr lang="en-US" sz="1400" dirty="0" smtClean="0"/>
          </a:p>
          <a:p>
            <a:r>
              <a:rPr lang="nl-BE" sz="1400" dirty="0" smtClean="0"/>
              <a:t>Marine </a:t>
            </a:r>
            <a:r>
              <a:rPr lang="nl-BE" sz="1400" dirty="0" err="1" smtClean="0"/>
              <a:t>observations</a:t>
            </a:r>
            <a:r>
              <a:rPr lang="nl-BE" sz="1400" dirty="0" smtClean="0"/>
              <a:t> data</a:t>
            </a:r>
          </a:p>
          <a:p>
            <a:pPr lvl="1"/>
            <a:r>
              <a:rPr lang="nl-BE" sz="1400" dirty="0" smtClean="0"/>
              <a:t>Source: NOAA; format: KML </a:t>
            </a:r>
            <a:r>
              <a:rPr lang="nl-BE" sz="1400" dirty="0" err="1" smtClean="0"/>
              <a:t>with</a:t>
            </a:r>
            <a:r>
              <a:rPr lang="nl-BE" sz="1400" dirty="0" smtClean="0"/>
              <a:t> </a:t>
            </a:r>
            <a:r>
              <a:rPr lang="nl-BE" sz="1400" dirty="0" err="1" smtClean="0"/>
              <a:t>network</a:t>
            </a:r>
            <a:r>
              <a:rPr lang="nl-BE" sz="1400" dirty="0" smtClean="0"/>
              <a:t> links </a:t>
            </a:r>
            <a:r>
              <a:rPr lang="nl-BE" sz="1400" dirty="0" err="1" smtClean="0"/>
              <a:t>for</a:t>
            </a:r>
            <a:r>
              <a:rPr lang="nl-BE" sz="1400" dirty="0" smtClean="0"/>
              <a:t> live updates</a:t>
            </a:r>
          </a:p>
          <a:p>
            <a:pPr lvl="1"/>
            <a:r>
              <a:rPr lang="nl-BE" sz="1400" dirty="0" err="1" smtClean="0"/>
              <a:t>Location</a:t>
            </a:r>
            <a:r>
              <a:rPr lang="nl-BE" sz="1400" dirty="0"/>
              <a:t>: </a:t>
            </a:r>
            <a:r>
              <a:rPr lang="nl-BE" sz="1400" dirty="0" smtClean="0">
                <a:hlinkClick r:id="rId3"/>
              </a:rPr>
              <a:t>http</a:t>
            </a:r>
            <a:r>
              <a:rPr lang="nl-BE" sz="1400" dirty="0">
                <a:hlinkClick r:id="rId3"/>
              </a:rPr>
              <a:t>://</a:t>
            </a:r>
            <a:r>
              <a:rPr lang="nl-BE" sz="1400" dirty="0" smtClean="0">
                <a:hlinkClick r:id="rId3"/>
              </a:rPr>
              <a:t>www.ndbc.noaa.gov/kml/marineobs_by_pgm.kml</a:t>
            </a:r>
            <a:endParaRPr lang="nl-BE" sz="1400" dirty="0" smtClean="0"/>
          </a:p>
          <a:p>
            <a:r>
              <a:rPr lang="nl-BE" sz="1400" dirty="0" err="1" smtClean="0"/>
              <a:t>Satellite</a:t>
            </a:r>
            <a:r>
              <a:rPr lang="nl-BE" sz="1400" dirty="0" smtClean="0"/>
              <a:t> AIS data </a:t>
            </a:r>
            <a:r>
              <a:rPr lang="nl-BE" sz="1400" dirty="0" err="1" smtClean="0"/>
              <a:t>with</a:t>
            </a:r>
            <a:r>
              <a:rPr lang="nl-BE" sz="1400" dirty="0" smtClean="0"/>
              <a:t> </a:t>
            </a:r>
            <a:r>
              <a:rPr lang="nl-BE" sz="1400" dirty="0" err="1" smtClean="0"/>
              <a:t>ship</a:t>
            </a:r>
            <a:r>
              <a:rPr lang="nl-BE" sz="1400" dirty="0" smtClean="0"/>
              <a:t> </a:t>
            </a:r>
            <a:r>
              <a:rPr lang="nl-BE" sz="1400" dirty="0" err="1" smtClean="0"/>
              <a:t>positions</a:t>
            </a:r>
            <a:r>
              <a:rPr lang="nl-BE" sz="1400" dirty="0" smtClean="0"/>
              <a:t> </a:t>
            </a:r>
            <a:r>
              <a:rPr lang="nl-BE" sz="1400" dirty="0" err="1" smtClean="0"/>
              <a:t>and</a:t>
            </a:r>
            <a:r>
              <a:rPr lang="nl-BE" sz="1400" dirty="0" smtClean="0"/>
              <a:t> tracks</a:t>
            </a:r>
          </a:p>
          <a:p>
            <a:pPr lvl="1"/>
            <a:r>
              <a:rPr lang="nl-BE" sz="1400" dirty="0" smtClean="0"/>
              <a:t>Source: ESRI – </a:t>
            </a:r>
            <a:r>
              <a:rPr lang="nl-BE" sz="1400" dirty="0" err="1" smtClean="0"/>
              <a:t>ExactEarth</a:t>
            </a:r>
            <a:r>
              <a:rPr lang="nl-BE" sz="1400" dirty="0" smtClean="0"/>
              <a:t>; format: GeoJSON</a:t>
            </a:r>
          </a:p>
          <a:p>
            <a:pPr lvl="1"/>
            <a:r>
              <a:rPr lang="nl-BE" sz="1400" dirty="0" err="1" smtClean="0"/>
              <a:t>Location</a:t>
            </a:r>
            <a:r>
              <a:rPr lang="nl-BE" sz="1400" dirty="0"/>
              <a:t>: </a:t>
            </a:r>
            <a:r>
              <a:rPr lang="nl-BE" sz="1400" dirty="0">
                <a:hlinkClick r:id="rId4"/>
              </a:rPr>
              <a:t>https://</a:t>
            </a:r>
            <a:r>
              <a:rPr lang="nl-BE" sz="1400" dirty="0" smtClean="0">
                <a:hlinkClick r:id="rId4"/>
              </a:rPr>
              <a:t>www.arcgis.com/home/item.html?id=3d40a9b3538d42bb8b7a1c289b675de1</a:t>
            </a:r>
            <a:endParaRPr lang="nl-BE" sz="1400" dirty="0" smtClean="0"/>
          </a:p>
          <a:p>
            <a:r>
              <a:rPr lang="nl-BE" sz="1400" dirty="0" smtClean="0"/>
              <a:t>Large Marine </a:t>
            </a:r>
            <a:r>
              <a:rPr lang="nl-BE" sz="1400" dirty="0" err="1" smtClean="0"/>
              <a:t>Ecosystems</a:t>
            </a:r>
            <a:endParaRPr lang="nl-BE" sz="1400" dirty="0" smtClean="0"/>
          </a:p>
          <a:p>
            <a:pPr lvl="1"/>
            <a:r>
              <a:rPr lang="nl-BE" sz="1400" dirty="0" smtClean="0"/>
              <a:t>Source: CAFF / ABDS </a:t>
            </a:r>
            <a:r>
              <a:rPr lang="nl-BE" sz="1400" dirty="0" err="1" smtClean="0"/>
              <a:t>GeoNetwork</a:t>
            </a:r>
            <a:r>
              <a:rPr lang="nl-BE" sz="1400" dirty="0" smtClean="0"/>
              <a:t> </a:t>
            </a:r>
            <a:r>
              <a:rPr lang="nl-BE" sz="1400" dirty="0" err="1" smtClean="0"/>
              <a:t>catalogue</a:t>
            </a:r>
            <a:r>
              <a:rPr lang="nl-BE" sz="1400" dirty="0" smtClean="0"/>
              <a:t>; format: OGC WMS web service</a:t>
            </a:r>
          </a:p>
          <a:p>
            <a:pPr lvl="1"/>
            <a:r>
              <a:rPr lang="nl-BE" sz="1400" dirty="0" err="1" smtClean="0"/>
              <a:t>Location</a:t>
            </a:r>
            <a:r>
              <a:rPr lang="nl-BE" sz="1400" dirty="0"/>
              <a:t>: </a:t>
            </a:r>
            <a:r>
              <a:rPr lang="nl-BE" sz="1400" dirty="0">
                <a:hlinkClick r:id="rId5"/>
              </a:rPr>
              <a:t>http://geo.abds.is/geonetwork/srv/dut/catalog.search#/</a:t>
            </a:r>
            <a:r>
              <a:rPr lang="nl-BE" sz="1400" dirty="0" smtClean="0">
                <a:hlinkClick r:id="rId5"/>
              </a:rPr>
              <a:t>metadata/4572e579-6e05-4365-85d7-b8db81a641d7</a:t>
            </a:r>
            <a:endParaRPr lang="nl-BE" sz="1400" dirty="0" smtClean="0"/>
          </a:p>
          <a:p>
            <a:r>
              <a:rPr lang="nl-BE" sz="1400" dirty="0" smtClean="0"/>
              <a:t>Red List of </a:t>
            </a:r>
            <a:r>
              <a:rPr lang="nl-BE" sz="1400" dirty="0" err="1" smtClean="0"/>
              <a:t>Threatened</a:t>
            </a:r>
            <a:r>
              <a:rPr lang="nl-BE" sz="1400" dirty="0" smtClean="0"/>
              <a:t> Species - Marine </a:t>
            </a:r>
            <a:r>
              <a:rPr lang="nl-BE" sz="1400" dirty="0" err="1" smtClean="0"/>
              <a:t>Mammals</a:t>
            </a:r>
            <a:r>
              <a:rPr lang="nl-BE" sz="1400" dirty="0" smtClean="0"/>
              <a:t> </a:t>
            </a:r>
            <a:r>
              <a:rPr lang="nl-BE" sz="1400" dirty="0" err="1" smtClean="0"/>
              <a:t>spatial</a:t>
            </a:r>
            <a:r>
              <a:rPr lang="nl-BE" sz="1400" dirty="0" smtClean="0"/>
              <a:t> data</a:t>
            </a:r>
          </a:p>
          <a:p>
            <a:pPr lvl="1"/>
            <a:r>
              <a:rPr lang="nl-BE" sz="1400" dirty="0" smtClean="0"/>
              <a:t>Source: International Union </a:t>
            </a:r>
            <a:r>
              <a:rPr lang="nl-BE" sz="1400" dirty="0" err="1" smtClean="0"/>
              <a:t>for</a:t>
            </a:r>
            <a:r>
              <a:rPr lang="nl-BE" sz="1400" dirty="0" smtClean="0"/>
              <a:t> </a:t>
            </a:r>
            <a:r>
              <a:rPr lang="nl-BE" sz="1400" dirty="0" err="1" smtClean="0"/>
              <a:t>Conservation</a:t>
            </a:r>
            <a:r>
              <a:rPr lang="nl-BE" sz="1400" dirty="0" smtClean="0"/>
              <a:t> of Nature (IUCN); format: SHP</a:t>
            </a:r>
          </a:p>
          <a:p>
            <a:pPr lvl="1"/>
            <a:r>
              <a:rPr lang="nl-BE" sz="1400" dirty="0" err="1" smtClean="0"/>
              <a:t>Location</a:t>
            </a:r>
            <a:r>
              <a:rPr lang="nl-BE" sz="1400" dirty="0"/>
              <a:t>: </a:t>
            </a:r>
            <a:r>
              <a:rPr lang="nl-BE" sz="1400" dirty="0">
                <a:hlinkClick r:id="rId6"/>
              </a:rPr>
              <a:t>http://</a:t>
            </a:r>
            <a:r>
              <a:rPr lang="nl-BE" sz="1400" dirty="0" smtClean="0">
                <a:hlinkClick r:id="rId6"/>
              </a:rPr>
              <a:t>www.iucnredlist.org/technical-documents/spatial-data</a:t>
            </a:r>
            <a:endParaRPr lang="nl-BE" sz="1400" dirty="0" smtClean="0"/>
          </a:p>
          <a:p>
            <a:r>
              <a:rPr lang="nl-BE" sz="1400" dirty="0" smtClean="0"/>
              <a:t>Fish data</a:t>
            </a:r>
          </a:p>
          <a:p>
            <a:pPr lvl="1"/>
            <a:r>
              <a:rPr lang="nl-BE" sz="1400" dirty="0" smtClean="0"/>
              <a:t>Source: Global </a:t>
            </a:r>
            <a:r>
              <a:rPr lang="nl-BE" sz="1400" dirty="0" err="1" smtClean="0"/>
              <a:t>Biodiversity</a:t>
            </a:r>
            <a:r>
              <a:rPr lang="nl-BE" sz="1400" dirty="0" smtClean="0"/>
              <a:t> Information Facility (GBIF); format: CSV</a:t>
            </a:r>
          </a:p>
          <a:p>
            <a:pPr lvl="1"/>
            <a:r>
              <a:rPr lang="nl-BE" sz="1400" dirty="0" err="1" smtClean="0"/>
              <a:t>Location</a:t>
            </a:r>
            <a:r>
              <a:rPr lang="nl-BE" sz="1400" dirty="0"/>
              <a:t>: </a:t>
            </a:r>
            <a:r>
              <a:rPr lang="nl-BE" sz="1400" dirty="0">
                <a:hlinkClick r:id="rId7"/>
              </a:rPr>
              <a:t>http://www.gbif.org</a:t>
            </a:r>
            <a:r>
              <a:rPr lang="nl-BE" sz="1400" dirty="0" smtClean="0">
                <a:hlinkClick r:id="rId7"/>
              </a:rPr>
              <a:t>/</a:t>
            </a:r>
            <a:endParaRPr lang="nl-BE" sz="1400" dirty="0" smtClean="0"/>
          </a:p>
          <a:p>
            <a:pPr lvl="1"/>
            <a:endParaRPr lang="nl-BE" sz="1400" dirty="0"/>
          </a:p>
          <a:p>
            <a:pPr lvl="1"/>
            <a:endParaRPr lang="nl-BE" sz="1400" dirty="0" smtClean="0"/>
          </a:p>
          <a:p>
            <a:pPr lvl="1"/>
            <a:endParaRPr lang="nl-BE" sz="1400" dirty="0" smtClean="0"/>
          </a:p>
          <a:p>
            <a:pPr lvl="1"/>
            <a:endParaRPr lang="nl-BE" sz="1600" dirty="0" smtClean="0"/>
          </a:p>
          <a:p>
            <a:pPr lvl="1"/>
            <a:endParaRPr lang="nl-BE" sz="1600" dirty="0" smtClean="0"/>
          </a:p>
          <a:p>
            <a:pPr lvl="1"/>
            <a:endParaRPr lang="nl-BE" dirty="0" smtClean="0"/>
          </a:p>
          <a:p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© 2017 Open Geospatial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4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integration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Having data sources available that adhere to well-adopted standards makes a big (positive) difference (e.g. OGC)</a:t>
            </a:r>
          </a:p>
          <a:p>
            <a:r>
              <a:rPr lang="en-US" sz="1800" dirty="0" smtClean="0"/>
              <a:t>Styling information is often missing for raw raster &amp; vector data sources</a:t>
            </a:r>
          </a:p>
          <a:p>
            <a:pPr lvl="1"/>
            <a:r>
              <a:rPr lang="en-US" sz="1400" dirty="0" smtClean="0"/>
              <a:t>Yet having raw data is very interesting for client-side analysis</a:t>
            </a:r>
          </a:p>
          <a:p>
            <a:pPr lvl="1"/>
            <a:r>
              <a:rPr lang="en-US" sz="1400" dirty="0" smtClean="0"/>
              <a:t>E.g., sea ice age, maritime mammals data, sea fish data, …</a:t>
            </a:r>
          </a:p>
          <a:p>
            <a:pPr lvl="1"/>
            <a:r>
              <a:rPr lang="en-US" sz="1400" dirty="0" smtClean="0"/>
              <a:t>Solution: custom styling. Alternatives: provide ready-to-use OGC SLD styles.</a:t>
            </a:r>
          </a:p>
          <a:p>
            <a:r>
              <a:rPr lang="en-US" sz="1800" dirty="0" smtClean="0"/>
              <a:t>Extremely detailed vector data could benefit from tiling and the use of </a:t>
            </a:r>
            <a:r>
              <a:rPr lang="en-US" sz="1800" dirty="0" err="1" smtClean="0"/>
              <a:t>LoDs</a:t>
            </a:r>
            <a:endParaRPr lang="en-US" sz="1800" dirty="0" smtClean="0"/>
          </a:p>
          <a:p>
            <a:pPr lvl="1"/>
            <a:r>
              <a:rPr lang="en-US" sz="1400" dirty="0" smtClean="0"/>
              <a:t>E.g., maritime mammals data</a:t>
            </a:r>
          </a:p>
          <a:p>
            <a:pPr lvl="1"/>
            <a:r>
              <a:rPr lang="en-US" sz="1400" dirty="0" smtClean="0"/>
              <a:t>Solution: integrated into local vector tile pyramid. Alternatives: provide as OGC </a:t>
            </a:r>
            <a:r>
              <a:rPr lang="en-US" sz="1400" smtClean="0"/>
              <a:t>CDB.</a:t>
            </a:r>
            <a:endParaRPr lang="en-US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© 2017 Open Geospatial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90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40528_OGC_PowerPoint_presentation_template_pptx">
  <a:themeElements>
    <a:clrScheme name="">
      <a:dk1>
        <a:srgbClr val="000000"/>
      </a:dk1>
      <a:lt1>
        <a:srgbClr val="FFFFCC"/>
      </a:lt1>
      <a:dk2>
        <a:srgbClr val="092E5C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GC_PowerPoin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noAutofit/>
      </a:bodyPr>
      <a:lstStyle>
        <a:defPPr>
          <a:defRPr dirty="0" err="1" smtClean="0"/>
        </a:defPPr>
      </a:lstStyle>
    </a:txDef>
  </a:objectDefaults>
  <a:extraClrSchemeLst>
    <a:extraClrScheme>
      <a:clrScheme name="OGC_PowerPoin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GC_PowerPoint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20140528_OGC_PowerPoint_presentation_template_pptx.pptx</Template>
  <TotalTime>11595</TotalTime>
  <Words>331</Words>
  <Application>Microsoft Macintosh PowerPoint</Application>
  <PresentationFormat>On-screen Show (4:3)</PresentationFormat>
  <Paragraphs>53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 Black</vt:lpstr>
      <vt:lpstr>Calibri</vt:lpstr>
      <vt:lpstr>CG Times</vt:lpstr>
      <vt:lpstr>MS PGothic</vt:lpstr>
      <vt:lpstr>Times New Roman</vt:lpstr>
      <vt:lpstr>Arial</vt:lpstr>
      <vt:lpstr>20140528_OGC_PowerPoint_presentation_template_pptx</vt:lpstr>
      <vt:lpstr>OGC ArcticSDP  Scenario &amp; data overview</vt:lpstr>
      <vt:lpstr>2. Shipping activities &amp; the Arctic wildlife</vt:lpstr>
      <vt:lpstr>Data overview</vt:lpstr>
      <vt:lpstr>Data integration highlights</vt:lpstr>
    </vt:vector>
  </TitlesOfParts>
  <Company>OGC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OGC TC/PC</dc:subject>
  <dc:creator>Carl Reed</dc:creator>
  <cp:lastModifiedBy>Ingo Simonis</cp:lastModifiedBy>
  <cp:revision>457</cp:revision>
  <cp:lastPrinted>2015-09-21T18:00:37Z</cp:lastPrinted>
  <dcterms:created xsi:type="dcterms:W3CDTF">2009-10-20T16:54:31Z</dcterms:created>
  <dcterms:modified xsi:type="dcterms:W3CDTF">2017-03-30T12:24:52Z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ACG_OFFICE_DLL">
    <vt:bool>true</vt:bool>
  </property>
  <property fmtid="{D5CDD505-2E9C-101B-9397-08002B2CF9AE}" pid="3" name="AACG_Created">
    <vt:bool>true</vt:bool>
  </property>
  <property fmtid="{D5CDD505-2E9C-101B-9397-08002B2CF9AE}" pid="4" name="AACG_DescMarkings">
    <vt:lpwstr/>
  </property>
  <property fmtid="{D5CDD505-2E9C-101B-9397-08002B2CF9AE}" pid="5" name="AACG_AddMark">
    <vt:lpwstr/>
  </property>
  <property fmtid="{D5CDD505-2E9C-101B-9397-08002B2CF9AE}" pid="6" name="AACG_Header">
    <vt:lpwstr>UNCLASSIFIED</vt:lpwstr>
  </property>
  <property fmtid="{D5CDD505-2E9C-101B-9397-08002B2CF9AE}" pid="7" name="AACG_Footer">
    <vt:lpwstr>_x000d_UNCLASSIFIED</vt:lpwstr>
  </property>
  <property fmtid="{D5CDD505-2E9C-101B-9397-08002B2CF9AE}" pid="8" name="AACG_ClassBlock">
    <vt:lpwstr/>
  </property>
  <property fmtid="{D5CDD505-2E9C-101B-9397-08002B2CF9AE}" pid="9" name="AACG_ClassType">
    <vt:lpwstr>USClassificationMarking</vt:lpwstr>
  </property>
  <property fmtid="{D5CDD505-2E9C-101B-9397-08002B2CF9AE}" pid="10" name="AACG_DeclOnList">
    <vt:lpwstr/>
  </property>
  <property fmtid="{D5CDD505-2E9C-101B-9397-08002B2CF9AE}" pid="11" name="AACG_USAF_Derivatives">
    <vt:lpwstr/>
  </property>
  <property fmtid="{D5CDD505-2E9C-101B-9397-08002B2CF9AE}" pid="12" name="AACG_SCI_Other">
    <vt:lpwstr/>
  </property>
  <property fmtid="{D5CDD505-2E9C-101B-9397-08002B2CF9AE}" pid="13" name="AACG_Dissem_Other">
    <vt:lpwstr/>
  </property>
  <property fmtid="{D5CDD505-2E9C-101B-9397-08002B2CF9AE}" pid="14" name="AACG_NonInt_Other">
    <vt:lpwstr/>
  </property>
  <property fmtid="{D5CDD505-2E9C-101B-9397-08002B2CF9AE}" pid="15" name="PortionWaiver">
    <vt:lpwstr/>
  </property>
</Properties>
</file>