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8"/>
  </p:notesMasterIdLst>
  <p:handoutMasterIdLst>
    <p:handoutMasterId r:id="rId19"/>
  </p:handoutMasterIdLst>
  <p:sldIdLst>
    <p:sldId id="984" r:id="rId2"/>
    <p:sldId id="1055" r:id="rId3"/>
    <p:sldId id="1057" r:id="rId4"/>
    <p:sldId id="1050" r:id="rId5"/>
    <p:sldId id="1058" r:id="rId6"/>
    <p:sldId id="1059" r:id="rId7"/>
    <p:sldId id="1066" r:id="rId8"/>
    <p:sldId id="1052" r:id="rId9"/>
    <p:sldId id="1060" r:id="rId10"/>
    <p:sldId id="1061" r:id="rId11"/>
    <p:sldId id="1062" r:id="rId12"/>
    <p:sldId id="1063" r:id="rId13"/>
    <p:sldId id="1064" r:id="rId14"/>
    <p:sldId id="1065" r:id="rId15"/>
    <p:sldId id="1053" r:id="rId16"/>
    <p:sldId id="1067" r:id="rId1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00"/>
    <a:srgbClr val="092E5C"/>
    <a:srgbClr val="33FF00"/>
    <a:srgbClr val="1F497D"/>
    <a:srgbClr val="CCCCCC"/>
    <a:srgbClr val="FFCC66"/>
    <a:srgbClr val="996600"/>
    <a:srgbClr val="00000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55" autoAdjust="0"/>
    <p:restoredTop sz="92034" autoAdjust="0"/>
  </p:normalViewPr>
  <p:slideViewPr>
    <p:cSldViewPr>
      <p:cViewPr varScale="1">
        <p:scale>
          <a:sx n="143" d="100"/>
          <a:sy n="143" d="100"/>
        </p:scale>
        <p:origin x="1056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5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861" y="0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r"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221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4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861" y="8832221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r" defTabSz="931154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77A3A7E-F5CD-46D3-A13A-1E89DDCE1B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3841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861" y="0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r"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9788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935" y="4416111"/>
            <a:ext cx="5140530" cy="418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221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861" y="8832221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r" defTabSz="931154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FA596D1-2086-497E-B86B-EDC648C59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0609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A596D1-2086-497E-B86B-EDC648C59BE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8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8739188" y="214313"/>
            <a:ext cx="74612" cy="21431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dirty="0">
                <a:solidFill>
                  <a:srgbClr val="FFFFFF"/>
                </a:solidFill>
                <a:latin typeface="Arial" pitchFamily="34" charset="0"/>
              </a:rPr>
              <a:t>®</a:t>
            </a:r>
          </a:p>
        </p:txBody>
      </p:sp>
      <p:pic>
        <p:nvPicPr>
          <p:cNvPr id="5" name="Picture 10" descr="OGC header 2010122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Picture 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0"/>
            <a:ext cx="13811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3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276600"/>
            <a:ext cx="7772400" cy="1143000"/>
          </a:xfrm>
        </p:spPr>
        <p:txBody>
          <a:bodyPr/>
          <a:lstStyle>
            <a:lvl1pPr>
              <a:defRPr sz="3200">
                <a:latin typeface="Arial Black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572000"/>
            <a:ext cx="6400800" cy="13716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092E5C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009900" y="6400800"/>
            <a:ext cx="3276600" cy="304800"/>
          </a:xfrm>
        </p:spPr>
        <p:txBody>
          <a:bodyPr/>
          <a:lstStyle>
            <a:lvl1pPr>
              <a:defRPr dirty="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en-US" dirty="0"/>
              <a:t>Copyright © 2016 Open Geospatial Consortium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905000" cy="228600"/>
          </a:xfrm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07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2016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CC2AF-53E3-4102-9F9B-95E02476E4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40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5288" y="136525"/>
            <a:ext cx="2170112" cy="60340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36525"/>
            <a:ext cx="6361113" cy="60340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2016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A3254-DEF5-4971-86C6-25BD74B383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976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2016 Open Geospatial Consortium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7FA89-CADA-B54F-92CB-DE11EC0A07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8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2016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D8CA8-DA42-484A-8C65-92CBA5C05D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60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2016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BCBD8-8BAC-44FF-BE88-B3175AA249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997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2016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7514E-C3C4-42A2-B5AA-F3D4B7D68D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58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2016 Open Geospatial Consortium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47A2C-5780-4146-81E5-0EB263958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494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2016 Open Geospatial Consortium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78970-3676-47DA-89CC-BC19C9DF27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039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2016 Open Geospatial Consortium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00FB9-A2BE-4B3E-B073-9718403746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410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2016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74CA9-66D6-4CFA-A5DB-CEC6E7E8B1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2016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CA338-4672-4C59-A13E-A6A8CE13BF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291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776288"/>
            <a:ext cx="8455025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36525"/>
            <a:ext cx="86836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1279525"/>
            <a:ext cx="8458200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62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900" b="0" smtClean="0">
                <a:solidFill>
                  <a:srgbClr val="092E5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Copyright © 2016 Open Geospatial Consortium</a:t>
            </a:r>
          </a:p>
        </p:txBody>
      </p:sp>
      <p:sp>
        <p:nvSpPr>
          <p:cNvPr id="462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610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 b="0">
                <a:solidFill>
                  <a:srgbClr val="092E5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5DE8C68-F4EC-4B19-9E72-6C1C526708C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Text Box 16"/>
          <p:cNvSpPr txBox="1">
            <a:spLocks noChangeArrowheads="1"/>
          </p:cNvSpPr>
          <p:nvPr/>
        </p:nvSpPr>
        <p:spPr bwMode="auto">
          <a:xfrm>
            <a:off x="333375" y="6219825"/>
            <a:ext cx="1157288" cy="6096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en-US" sz="4000" dirty="0">
                <a:solidFill>
                  <a:schemeClr val="tx2"/>
                </a:solidFill>
                <a:latin typeface="Times New Roman" charset="0"/>
              </a:rPr>
              <a:t>OGC</a:t>
            </a:r>
          </a:p>
        </p:txBody>
      </p:sp>
      <p:sp>
        <p:nvSpPr>
          <p:cNvPr id="1032" name="Text Box 20"/>
          <p:cNvSpPr txBox="1">
            <a:spLocks noChangeArrowheads="1"/>
          </p:cNvSpPr>
          <p:nvPr/>
        </p:nvSpPr>
        <p:spPr bwMode="auto">
          <a:xfrm>
            <a:off x="1498600" y="6270625"/>
            <a:ext cx="93663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dirty="0">
                <a:solidFill>
                  <a:schemeClr val="tx2"/>
                </a:solidFill>
                <a:latin typeface="Arial" pitchFamily="34" charset="0"/>
              </a:rPr>
              <a:t>®</a:t>
            </a:r>
          </a:p>
        </p:txBody>
      </p:sp>
      <p:sp>
        <p:nvSpPr>
          <p:cNvPr id="4" name="AACG_CaveatHeader_Shape"/>
          <p:cNvSpPr txBox="1"/>
          <p:nvPr userDrawn="1"/>
        </p:nvSpPr>
        <p:spPr>
          <a:xfrm>
            <a:off x="0" y="457200"/>
            <a:ext cx="9144000" cy="45720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algn="l"/>
            <a:endParaRPr lang="en-US" sz="1200" b="0" dirty="0" err="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846" r:id="rId12"/>
  </p:sldLayoutIdLst>
  <p:hf hdr="0" dt="0"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33363" indent="-233363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•"/>
        <a:defRPr sz="24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1pPr>
      <a:lvl2pPr marL="569913" indent="-22225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–"/>
        <a:defRPr sz="20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2pPr>
      <a:lvl3pPr marL="9128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•"/>
        <a:defRPr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3pPr>
      <a:lvl4pPr marL="12557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–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4pPr>
      <a:lvl5pPr marL="15986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5pPr>
      <a:lvl6pPr marL="20558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6pPr>
      <a:lvl7pPr marL="25130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7pPr>
      <a:lvl8pPr marL="29702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8pPr>
      <a:lvl9pPr marL="34274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eogratis.gc.ca/maps/CBMT" TargetMode="External"/><Relationship Id="rId4" Type="http://schemas.openxmlformats.org/officeDocument/2006/relationships/hyperlink" Target="https://www.weather.gov/source/afc/icedata/full_latest.kmz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ervices.nationalmap.gov/arcgis/rest/services/WFS/transoprtation/MapServer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landsat3.arcgis.com/arcgis/rest/services/Landsat/Arctic_MS/ImageServer" TargetMode="External"/><Relationship Id="rId3" Type="http://schemas.openxmlformats.org/officeDocument/2006/relationships/hyperlink" Target="https://elevation2.arcgis.com/arcgis/services/Polar/ArcticDEM_map/MapServer/WMSServer?request=GetCapabilities&amp;service=WM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geo.abds.is/geoserver/abds/wms?SERVICE=WMS&amp;REQUEST=GetCapabilities" TargetMode="External"/><Relationship Id="rId4" Type="http://schemas.openxmlformats.org/officeDocument/2006/relationships/hyperlink" Target="https://elevation2.arcgis.com/arcgis/services/Polar/ArcticDEM/ImageServer/WMSServer?request=GetCapabilities&amp;service=WM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eo.abds.is/geoserver/base/wms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apps.geomatics.gov.nt.ca/arcgis/services/GNWT/ImageryBaseLandCover_LCC/MapServer/WMSServer?request=GetCapabilities&amp;service=WMS" TargetMode="External"/><Relationship Id="rId3" Type="http://schemas.openxmlformats.org/officeDocument/2006/relationships/hyperlink" Target="https://www.apps.geomatics.gov.nt.ca/arcgis/services/GNWT/Environment_LCC/MapServer/WMSServer?request=GetCapabilities&amp;service=WM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aadnc-aandc.gc.ca/geomatics/services/Donnees_Ouvertes-Open_Data/Collectivite_Inuite_Inuit_Community/MapServer/WMSServer?request=GetCapabilities&amp;service=WMS" TargetMode="External"/><Relationship Id="rId4" Type="http://schemas.openxmlformats.org/officeDocument/2006/relationships/hyperlink" Target="https://webservices.maps.canada.ca/arcgis/rest/services/INAC/community_well_being_index_2011_en/MapServer/0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polardata.ca/" TargetMode="External"/><Relationship Id="rId12" Type="http://schemas.openxmlformats.org/officeDocument/2006/relationships/hyperlink" Target="http://polar.geodacenter.org/polarhub2/" TargetMode="External"/><Relationship Id="rId13" Type="http://schemas.openxmlformats.org/officeDocument/2006/relationships/hyperlink" Target="http://www.polarprediction.net/about-ppp/data-sources-portals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cticdata.met.no/metamod/search" TargetMode="External"/><Relationship Id="rId3" Type="http://schemas.openxmlformats.org/officeDocument/2006/relationships/hyperlink" Target="http://geoportal.arctic-sdi.org/" TargetMode="External"/><Relationship Id="rId4" Type="http://schemas.openxmlformats.org/officeDocument/2006/relationships/hyperlink" Target="http://portal.opengeospatial.org/wiki/ArcticSDP/ArcticSDPCatalog" TargetMode="External"/><Relationship Id="rId5" Type="http://schemas.openxmlformats.org/officeDocument/2006/relationships/hyperlink" Target="http://www.abds.is/" TargetMode="External"/><Relationship Id="rId6" Type="http://schemas.openxmlformats.org/officeDocument/2006/relationships/hyperlink" Target="http://open.canada.ca/data/en/dataset" TargetMode="External"/><Relationship Id="rId7" Type="http://schemas.openxmlformats.org/officeDocument/2006/relationships/hyperlink" Target="http://gptogc.esri.com/" TargetMode="External"/><Relationship Id="rId8" Type="http://schemas.openxmlformats.org/officeDocument/2006/relationships/hyperlink" Target="http://gptogc.esri.com/arcticClient/" TargetMode="External"/><Relationship Id="rId9" Type="http://schemas.openxmlformats.org/officeDocument/2006/relationships/hyperlink" Target="http://rda.ucar.edu/" TargetMode="External"/><Relationship Id="rId10" Type="http://schemas.openxmlformats.org/officeDocument/2006/relationships/hyperlink" Target="http://nsidc.org/data/search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pencache.statkart.no/gatekeeper/gk/gk.open_wm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133600"/>
            <a:ext cx="7772400" cy="1981200"/>
          </a:xfrm>
        </p:spPr>
        <p:txBody>
          <a:bodyPr/>
          <a:lstStyle/>
          <a:p>
            <a:r>
              <a:rPr lang="en-US" dirty="0"/>
              <a:t>OGC </a:t>
            </a:r>
            <a:r>
              <a:rPr lang="en-US" dirty="0" smtClean="0"/>
              <a:t>Arctic Spatial Data Pilot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Food Security Policy Demonstration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267200"/>
            <a:ext cx="6400800" cy="1676400"/>
          </a:xfrm>
        </p:spPr>
        <p:txBody>
          <a:bodyPr/>
          <a:lstStyle/>
          <a:p>
            <a:r>
              <a:rPr lang="en-US" dirty="0"/>
              <a:t>Esri Canada and Esri Inc.</a:t>
            </a:r>
          </a:p>
          <a:p>
            <a:endParaRPr lang="nl-BE" dirty="0"/>
          </a:p>
          <a:p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07 March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09900" y="6400800"/>
            <a:ext cx="3276600" cy="304800"/>
          </a:xfrm>
        </p:spPr>
        <p:txBody>
          <a:bodyPr/>
          <a:lstStyle/>
          <a:p>
            <a:r>
              <a:rPr lang="en-US" dirty="0"/>
              <a:t>Copyright © 2017 Open Geospatial Consortium</a:t>
            </a:r>
          </a:p>
        </p:txBody>
      </p:sp>
      <p:pic>
        <p:nvPicPr>
          <p:cNvPr id="1026" name="Picture 2" descr="http://esri.ca/themes/esri/images/logos/esri-canada-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814887"/>
            <a:ext cx="25241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ebapps-cdn.esri.com/Apps/MegaMenu/img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804241"/>
            <a:ext cx="1600200" cy="591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535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Arctic Policy Reference Material</a:t>
            </a:r>
            <a:br>
              <a:rPr lang="en-US" dirty="0"/>
            </a:br>
            <a:r>
              <a:rPr lang="en-US" dirty="0"/>
              <a:t> Data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1800" dirty="0"/>
              <a:t>Transportation Routes in the US</a:t>
            </a:r>
          </a:p>
          <a:p>
            <a:pPr lvl="1"/>
            <a:r>
              <a:rPr lang="nl-BE" sz="1400" dirty="0"/>
              <a:t>Source: The US National Map Service</a:t>
            </a:r>
          </a:p>
          <a:p>
            <a:pPr lvl="1"/>
            <a:r>
              <a:rPr lang="nl-BE" sz="1400" dirty="0"/>
              <a:t>Format: OGC WFS (Web Feature Service)</a:t>
            </a:r>
          </a:p>
          <a:p>
            <a:pPr lvl="1"/>
            <a:r>
              <a:rPr lang="nl-BE" sz="1400" dirty="0"/>
              <a:t>Location: </a:t>
            </a:r>
            <a:r>
              <a:rPr lang="nl-BE" sz="1400" dirty="0">
                <a:hlinkClick r:id="rId2"/>
              </a:rPr>
              <a:t>https://services.nationalmap.gov/arcgis/rest/services/WFS/transoprtation/MapServer</a:t>
            </a:r>
            <a:endParaRPr lang="nl-BE" sz="1400" dirty="0"/>
          </a:p>
          <a:p>
            <a:r>
              <a:rPr lang="nl-BE" sz="1800" dirty="0"/>
              <a:t>Transportation Routes in Canada</a:t>
            </a:r>
          </a:p>
          <a:p>
            <a:pPr lvl="1"/>
            <a:r>
              <a:rPr lang="nl-BE" sz="1400" dirty="0"/>
              <a:t>Source: NRCan GeoGratis</a:t>
            </a:r>
          </a:p>
          <a:p>
            <a:pPr lvl="1"/>
            <a:r>
              <a:rPr lang="nl-BE" sz="1400" dirty="0"/>
              <a:t>Format: OGC WMS (Web Map Service)</a:t>
            </a:r>
          </a:p>
          <a:p>
            <a:pPr lvl="1"/>
            <a:r>
              <a:rPr lang="nl-BE" sz="1400" dirty="0"/>
              <a:t>Location: </a:t>
            </a:r>
            <a:r>
              <a:rPr lang="nl-BE" sz="1400" dirty="0">
                <a:hlinkClick r:id="rId3"/>
              </a:rPr>
              <a:t>https://geogratis.gc.ca/maps/CBMT</a:t>
            </a:r>
            <a:r>
              <a:rPr lang="nl-BE" sz="1400" dirty="0"/>
              <a:t>?</a:t>
            </a:r>
          </a:p>
          <a:p>
            <a:r>
              <a:rPr lang="nl-BE" sz="1800" dirty="0"/>
              <a:t>Alaska Ice Conditions</a:t>
            </a:r>
          </a:p>
          <a:p>
            <a:pPr lvl="1"/>
            <a:r>
              <a:rPr lang="nl-BE" sz="1400" dirty="0"/>
              <a:t>Source: US National Weather Service</a:t>
            </a:r>
          </a:p>
          <a:p>
            <a:pPr lvl="1"/>
            <a:r>
              <a:rPr lang="nl-BE" sz="1400" dirty="0"/>
              <a:t>Format: OGC KML (Keyhole Markup Language)</a:t>
            </a:r>
          </a:p>
          <a:p>
            <a:pPr lvl="1"/>
            <a:r>
              <a:rPr lang="nl-BE" sz="1400" dirty="0"/>
              <a:t>Location: </a:t>
            </a:r>
            <a:r>
              <a:rPr lang="nl-BE" sz="1400" dirty="0">
                <a:hlinkClick r:id="rId4"/>
              </a:rPr>
              <a:t>https://www.weather.gov/source/afc/icedata/full_latest.kmz</a:t>
            </a:r>
            <a:endParaRPr lang="nl-BE" sz="1400" dirty="0"/>
          </a:p>
          <a:p>
            <a:pPr lvl="1"/>
            <a:endParaRPr lang="nl-BE" sz="1400" dirty="0"/>
          </a:p>
          <a:p>
            <a:pPr lvl="1"/>
            <a:endParaRPr lang="nl-BE" sz="1400" dirty="0"/>
          </a:p>
          <a:p>
            <a:pPr lvl="1"/>
            <a:endParaRPr lang="nl-BE" sz="1800" dirty="0"/>
          </a:p>
          <a:p>
            <a:pPr lvl="1"/>
            <a:endParaRPr lang="nl-BE" sz="1600" dirty="0"/>
          </a:p>
          <a:p>
            <a:pPr lvl="1"/>
            <a:endParaRPr lang="nl-BE" dirty="0"/>
          </a:p>
          <a:p>
            <a:endParaRPr lang="nl-BE" dirty="0"/>
          </a:p>
          <a:p>
            <a:pPr lvl="1"/>
            <a:endParaRPr lang="nl-BE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719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Arctic Landsat and Elevation Data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1800" dirty="0"/>
              <a:t>Arctic Landsat</a:t>
            </a:r>
          </a:p>
          <a:p>
            <a:pPr lvl="1"/>
            <a:r>
              <a:rPr lang="nl-BE" sz="1400" dirty="0"/>
              <a:t>Source: Esri, Amazon Web Services (AWS) and </a:t>
            </a:r>
            <a:r>
              <a:rPr lang="en-US" sz="1400" dirty="0"/>
              <a:t>United States Geological Survey (USGS)</a:t>
            </a:r>
            <a:endParaRPr lang="nl-BE" sz="1400" dirty="0"/>
          </a:p>
          <a:p>
            <a:pPr lvl="1"/>
            <a:r>
              <a:rPr lang="nl-BE" sz="1400" dirty="0"/>
              <a:t>Format: Esri Rest Service</a:t>
            </a:r>
          </a:p>
          <a:p>
            <a:pPr lvl="1"/>
            <a:r>
              <a:rPr lang="nl-BE" sz="1400" dirty="0"/>
              <a:t>Projection: Polar Stereographic</a:t>
            </a:r>
          </a:p>
          <a:p>
            <a:pPr lvl="1"/>
            <a:r>
              <a:rPr lang="nl-BE" sz="1400" dirty="0"/>
              <a:t>Location: </a:t>
            </a:r>
            <a:r>
              <a:rPr lang="nl-BE" sz="1400" dirty="0">
                <a:hlinkClick r:id="rId2"/>
              </a:rPr>
              <a:t>https://landsat3.arcgis.com/arcgis/rest/services/Landsat/Arctic_MS/ImageServer</a:t>
            </a:r>
            <a:endParaRPr lang="nl-BE" sz="1400" dirty="0"/>
          </a:p>
          <a:p>
            <a:endParaRPr lang="nl-BE" sz="1800" dirty="0"/>
          </a:p>
          <a:p>
            <a:r>
              <a:rPr lang="nl-BE" sz="1800" dirty="0"/>
              <a:t>Arctic Elevation</a:t>
            </a:r>
          </a:p>
          <a:p>
            <a:pPr lvl="1"/>
            <a:r>
              <a:rPr lang="nl-BE" sz="1400" dirty="0"/>
              <a:t>Source: Esri and Polar Geospatial Center (PGC)</a:t>
            </a:r>
          </a:p>
          <a:p>
            <a:pPr lvl="1"/>
            <a:r>
              <a:rPr lang="nl-BE" sz="1400" dirty="0"/>
              <a:t>Format: OGC WMS (Web Map Service)</a:t>
            </a:r>
          </a:p>
          <a:p>
            <a:pPr lvl="1"/>
            <a:r>
              <a:rPr lang="nl-BE" sz="1400" dirty="0"/>
              <a:t>Location: </a:t>
            </a:r>
            <a:r>
              <a:rPr lang="nl-BE" sz="1400" dirty="0">
                <a:hlinkClick r:id="rId3"/>
              </a:rPr>
              <a:t>https://elevation2.arcgis.com/arcgis/services/Polar/ArcticDEM_map/MapServer/WMSServer?request=GetCapabilities&amp;service=WMS</a:t>
            </a:r>
            <a:endParaRPr lang="nl-BE" sz="1400" dirty="0"/>
          </a:p>
          <a:p>
            <a:pPr lvl="1"/>
            <a:endParaRPr lang="nl-BE" sz="1400" dirty="0"/>
          </a:p>
          <a:p>
            <a:pPr lvl="1"/>
            <a:endParaRPr lang="nl-BE" sz="1400" dirty="0"/>
          </a:p>
          <a:p>
            <a:pPr lvl="1"/>
            <a:endParaRPr lang="nl-BE" sz="1400" dirty="0"/>
          </a:p>
          <a:p>
            <a:pPr lvl="1"/>
            <a:endParaRPr lang="nl-BE" sz="1800" dirty="0"/>
          </a:p>
          <a:p>
            <a:pPr lvl="1"/>
            <a:endParaRPr lang="nl-BE" sz="1600" dirty="0"/>
          </a:p>
          <a:p>
            <a:pPr lvl="1"/>
            <a:endParaRPr lang="nl-BE" dirty="0"/>
          </a:p>
          <a:p>
            <a:endParaRPr lang="nl-BE" dirty="0"/>
          </a:p>
          <a:p>
            <a:pPr lvl="1"/>
            <a:endParaRPr lang="nl-BE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507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Store Bought Food Data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1800" dirty="0"/>
              <a:t>Arctic food store locations</a:t>
            </a:r>
          </a:p>
          <a:p>
            <a:pPr lvl="1"/>
            <a:r>
              <a:rPr lang="nl-BE" sz="1400" dirty="0"/>
              <a:t>Source: Northmart, Walmart and Safeway retail food store locations website</a:t>
            </a:r>
          </a:p>
          <a:p>
            <a:pPr lvl="1"/>
            <a:r>
              <a:rPr lang="nl-BE" sz="1400" dirty="0"/>
              <a:t>Format: Converted to Comma Separated Values (CSV)</a:t>
            </a:r>
          </a:p>
          <a:p>
            <a:r>
              <a:rPr lang="nl-BE" sz="1800" dirty="0"/>
              <a:t>Arctic food store density</a:t>
            </a:r>
          </a:p>
          <a:p>
            <a:pPr lvl="1"/>
            <a:r>
              <a:rPr lang="nl-BE" sz="1400" dirty="0"/>
              <a:t>Source: created from food store locations using density funcition in web analysis</a:t>
            </a:r>
          </a:p>
          <a:p>
            <a:r>
              <a:rPr lang="nl-BE" sz="1800" dirty="0"/>
              <a:t>Arctic boundary </a:t>
            </a:r>
          </a:p>
          <a:p>
            <a:pPr lvl="1"/>
            <a:r>
              <a:rPr lang="nl-BE" sz="1400" dirty="0"/>
              <a:t>Source: Conservation of Arctic Flora and Fauna (CAFF)</a:t>
            </a:r>
          </a:p>
          <a:p>
            <a:pPr lvl="1"/>
            <a:r>
              <a:rPr lang="nl-BE" sz="1400" dirty="0"/>
              <a:t>Format: OGC WMS (Web Map Service)</a:t>
            </a:r>
          </a:p>
          <a:p>
            <a:pPr lvl="1"/>
            <a:r>
              <a:rPr lang="nl-BE" sz="1400" dirty="0"/>
              <a:t>Location: </a:t>
            </a:r>
            <a:r>
              <a:rPr lang="nl-BE" sz="1400" dirty="0">
                <a:hlinkClick r:id="rId2"/>
              </a:rPr>
              <a:t>http://geo.abds.is/geoserver/base/wms</a:t>
            </a:r>
            <a:endParaRPr lang="nl-BE" sz="1400" dirty="0"/>
          </a:p>
          <a:p>
            <a:r>
              <a:rPr lang="nl-BE" sz="1800" dirty="0"/>
              <a:t>Language Areas and UNESCO Language points</a:t>
            </a:r>
          </a:p>
          <a:p>
            <a:pPr lvl="1"/>
            <a:r>
              <a:rPr lang="nl-BE" sz="1400" dirty="0"/>
              <a:t>Source: Conservation of Arctic Flora and Fauna (CAFF)</a:t>
            </a:r>
          </a:p>
          <a:p>
            <a:pPr lvl="1"/>
            <a:r>
              <a:rPr lang="nl-BE" sz="1400" dirty="0"/>
              <a:t>Format: OGC WMS (Web Map Service)</a:t>
            </a:r>
          </a:p>
          <a:p>
            <a:pPr lvl="1"/>
            <a:r>
              <a:rPr lang="nl-BE" sz="1400" dirty="0"/>
              <a:t>Location: </a:t>
            </a:r>
            <a:r>
              <a:rPr lang="nl-BE" sz="1400" dirty="0">
                <a:hlinkClick r:id="rId3"/>
              </a:rPr>
              <a:t>http://geo.abds.is/geoserver/abds/wms?SERVICE=WMS&amp;REQUEST=GetCapabilities</a:t>
            </a:r>
            <a:endParaRPr lang="nl-BE" sz="1400" dirty="0"/>
          </a:p>
          <a:p>
            <a:r>
              <a:rPr lang="nl-BE" sz="1800" dirty="0"/>
              <a:t>Arctic Elevation</a:t>
            </a:r>
          </a:p>
          <a:p>
            <a:pPr lvl="1"/>
            <a:r>
              <a:rPr lang="nl-BE" sz="1400" dirty="0"/>
              <a:t>Source: Esri and Polar Geospatial Center (PGC)</a:t>
            </a:r>
          </a:p>
          <a:p>
            <a:pPr lvl="1"/>
            <a:r>
              <a:rPr lang="nl-BE" sz="1400" dirty="0"/>
              <a:t>Format: OGC WMS (Web Map Service)</a:t>
            </a:r>
          </a:p>
          <a:p>
            <a:pPr lvl="1"/>
            <a:r>
              <a:rPr lang="nl-BE" sz="1400" dirty="0"/>
              <a:t>Location: </a:t>
            </a:r>
            <a:r>
              <a:rPr lang="nl-BE" sz="1400" dirty="0">
                <a:hlinkClick r:id="rId4"/>
              </a:rPr>
              <a:t>https://elevation2.arcgis.com/arcgis/services/Polar/ArcticDEM/ImageServer/WMSServer?request=GetCapabilities&amp;service=WMS</a:t>
            </a:r>
            <a:endParaRPr lang="nl-BE" sz="1400" dirty="0"/>
          </a:p>
          <a:p>
            <a:pPr lvl="1"/>
            <a:endParaRPr lang="nl-BE" sz="1400" dirty="0"/>
          </a:p>
          <a:p>
            <a:pPr lvl="1"/>
            <a:endParaRPr lang="nl-BE" sz="1400" dirty="0"/>
          </a:p>
          <a:p>
            <a:pPr lvl="1"/>
            <a:endParaRPr lang="nl-BE" sz="1400" dirty="0"/>
          </a:p>
          <a:p>
            <a:pPr lvl="1"/>
            <a:endParaRPr lang="nl-BE" sz="1800" dirty="0"/>
          </a:p>
          <a:p>
            <a:pPr lvl="1"/>
            <a:endParaRPr lang="nl-BE" sz="1600" dirty="0"/>
          </a:p>
          <a:p>
            <a:pPr lvl="1"/>
            <a:endParaRPr lang="nl-BE" dirty="0"/>
          </a:p>
          <a:p>
            <a:endParaRPr lang="nl-BE" dirty="0"/>
          </a:p>
          <a:p>
            <a:pPr lvl="1"/>
            <a:endParaRPr lang="nl-BE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60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Country Food Data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1800" dirty="0"/>
              <a:t>Landcover Features</a:t>
            </a:r>
          </a:p>
          <a:p>
            <a:pPr lvl="1"/>
            <a:r>
              <a:rPr lang="nl-BE" sz="1400" dirty="0"/>
              <a:t>Source: Government of the North West Territories</a:t>
            </a:r>
          </a:p>
          <a:p>
            <a:pPr lvl="1"/>
            <a:r>
              <a:rPr lang="nl-BE" sz="1400" dirty="0"/>
              <a:t>Format: OGC WMS (Web Map Service)</a:t>
            </a:r>
          </a:p>
          <a:p>
            <a:pPr lvl="1"/>
            <a:r>
              <a:rPr lang="nl-BE" sz="1400" dirty="0"/>
              <a:t>Location: </a:t>
            </a:r>
            <a:r>
              <a:rPr lang="nl-BE" sz="1400" dirty="0">
                <a:hlinkClick r:id="rId2"/>
              </a:rPr>
              <a:t>https://www.apps.geomatics.gov.nt.ca/arcgis/services/GNWT/ImageryBaseLandCover_LCC/MapServer/WMSServer?request=GetCapabilities&amp;service=WMS</a:t>
            </a:r>
            <a:endParaRPr lang="nl-BE" sz="1400" dirty="0"/>
          </a:p>
          <a:p>
            <a:pPr lvl="1"/>
            <a:endParaRPr lang="nl-BE" sz="1400" dirty="0"/>
          </a:p>
          <a:p>
            <a:r>
              <a:rPr lang="nl-BE" sz="1800" dirty="0"/>
              <a:t>Environment Features</a:t>
            </a:r>
          </a:p>
          <a:p>
            <a:pPr lvl="1"/>
            <a:r>
              <a:rPr lang="nl-BE" sz="1400" dirty="0"/>
              <a:t>Source: Government of the North West Territories</a:t>
            </a:r>
          </a:p>
          <a:p>
            <a:pPr lvl="1"/>
            <a:r>
              <a:rPr lang="nl-BE" sz="1400" dirty="0"/>
              <a:t>Format: OGC WMS (Web Map Service)</a:t>
            </a:r>
          </a:p>
          <a:p>
            <a:pPr lvl="1"/>
            <a:r>
              <a:rPr lang="nl-BE" sz="1400" dirty="0"/>
              <a:t>Location: </a:t>
            </a:r>
            <a:r>
              <a:rPr lang="nl-BE" sz="1400" dirty="0">
                <a:hlinkClick r:id="rId3"/>
              </a:rPr>
              <a:t>https://www.apps.geomatics.gov.nt.ca/arcgis/services/GNWT/Environment_LCC/MapServer/WMSServer?request=GetCapabilities&amp;service=WMS</a:t>
            </a:r>
            <a:endParaRPr lang="nl-BE" sz="1400" dirty="0"/>
          </a:p>
          <a:p>
            <a:pPr lvl="1"/>
            <a:endParaRPr lang="nl-BE" sz="1600" dirty="0"/>
          </a:p>
          <a:p>
            <a:pPr lvl="1"/>
            <a:endParaRPr lang="nl-BE" dirty="0"/>
          </a:p>
          <a:p>
            <a:endParaRPr lang="nl-BE" dirty="0"/>
          </a:p>
          <a:p>
            <a:pPr lvl="1"/>
            <a:endParaRPr lang="nl-BE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24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Data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1800" dirty="0"/>
              <a:t>City of Iqaluit</a:t>
            </a:r>
          </a:p>
          <a:p>
            <a:pPr lvl="1"/>
            <a:r>
              <a:rPr lang="nl-BE" sz="1400" dirty="0"/>
              <a:t>Source: City of Iqaluit and Government of Nunavut</a:t>
            </a:r>
          </a:p>
          <a:p>
            <a:pPr lvl="1"/>
            <a:r>
              <a:rPr lang="nl-BE" sz="1400" dirty="0"/>
              <a:t>Format: OGC Geopackage</a:t>
            </a:r>
          </a:p>
          <a:p>
            <a:pPr lvl="1"/>
            <a:r>
              <a:rPr lang="nl-BE" sz="1400" dirty="0"/>
              <a:t>Location: File based transfer</a:t>
            </a:r>
          </a:p>
          <a:p>
            <a:pPr lvl="1"/>
            <a:r>
              <a:rPr lang="nl-BE" sz="1400" dirty="0"/>
              <a:t>Layers</a:t>
            </a:r>
          </a:p>
          <a:p>
            <a:pPr lvl="2"/>
            <a:r>
              <a:rPr lang="nl-BE" sz="1200" dirty="0"/>
              <a:t>Runway lights, hydro poles, culverts, satellite dishes, main trails, retaining walls, pipelines, gravel roads, fences, runway, dumpsites, cemetaries, parks, bridges</a:t>
            </a:r>
          </a:p>
          <a:p>
            <a:r>
              <a:rPr lang="nl-BE" sz="1800" dirty="0"/>
              <a:t>Innuit Communities</a:t>
            </a:r>
          </a:p>
          <a:p>
            <a:pPr lvl="1"/>
            <a:r>
              <a:rPr lang="nl-BE" sz="1400" dirty="0"/>
              <a:t>Source: Indiginous and Northern Affairs Canada</a:t>
            </a:r>
          </a:p>
          <a:p>
            <a:pPr lvl="1"/>
            <a:r>
              <a:rPr lang="nl-BE" sz="1400" dirty="0"/>
              <a:t>Format: OGC WMS (Web Map Service)</a:t>
            </a:r>
          </a:p>
          <a:p>
            <a:pPr lvl="1"/>
            <a:r>
              <a:rPr lang="nl-BE" sz="1400" dirty="0"/>
              <a:t>Location: </a:t>
            </a:r>
            <a:r>
              <a:rPr lang="nl-BE" sz="1400" dirty="0">
                <a:hlinkClick r:id="rId3"/>
              </a:rPr>
              <a:t>https://data.aadnc-aandc.gc.ca/geomatics/services/Donnees_Ouvertes-Open_Data/Collectivite_Inuite_Inuit_Community/MapServer/WMSServer?request=GetCapabilities&amp;service=WMS</a:t>
            </a:r>
            <a:endParaRPr lang="nl-BE" sz="1400" dirty="0"/>
          </a:p>
          <a:p>
            <a:r>
              <a:rPr lang="nl-BE" sz="1800" dirty="0"/>
              <a:t>Community well being index</a:t>
            </a:r>
          </a:p>
          <a:p>
            <a:pPr lvl="1"/>
            <a:r>
              <a:rPr lang="nl-BE" sz="1400" dirty="0"/>
              <a:t>Source: Indiginous and Northern Affairs Canada</a:t>
            </a:r>
          </a:p>
          <a:p>
            <a:pPr lvl="1"/>
            <a:r>
              <a:rPr lang="nl-BE" sz="1400" dirty="0"/>
              <a:t>Format: Esri Rest Service</a:t>
            </a:r>
          </a:p>
          <a:p>
            <a:pPr lvl="1"/>
            <a:r>
              <a:rPr lang="nl-BE" sz="1400" dirty="0"/>
              <a:t>Location: </a:t>
            </a:r>
            <a:r>
              <a:rPr lang="nl-BE" sz="1400" dirty="0">
                <a:hlinkClick r:id="rId4"/>
              </a:rPr>
              <a:t>https://webservices.maps.canada.ca/arcgis/rest/services/INAC/community_well_being_index_2011_en/MapServer/0</a:t>
            </a:r>
            <a:endParaRPr lang="nl-BE" sz="1400" dirty="0"/>
          </a:p>
          <a:p>
            <a:pPr lvl="1"/>
            <a:endParaRPr lang="nl-BE" sz="1800" dirty="0"/>
          </a:p>
          <a:p>
            <a:pPr lvl="1"/>
            <a:endParaRPr lang="nl-BE" sz="1600" dirty="0"/>
          </a:p>
          <a:p>
            <a:pPr lvl="1"/>
            <a:endParaRPr lang="nl-BE" dirty="0"/>
          </a:p>
          <a:p>
            <a:endParaRPr lang="nl-BE" dirty="0"/>
          </a:p>
          <a:p>
            <a:pPr lvl="1"/>
            <a:endParaRPr lang="nl-BE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452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integration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sz="1800" b="1" dirty="0"/>
              <a:t>Positive issues</a:t>
            </a:r>
          </a:p>
          <a:p>
            <a:r>
              <a:rPr lang="nl-BE" sz="1800" dirty="0"/>
              <a:t>Data access via standard APIs allows integration of a variety of spatial data.</a:t>
            </a:r>
          </a:p>
          <a:p>
            <a:r>
              <a:rPr lang="nl-BE" sz="1800" dirty="0"/>
              <a:t>A web based policy workbench allows data integration without programming.</a:t>
            </a:r>
          </a:p>
          <a:p>
            <a:r>
              <a:rPr lang="nl-BE" sz="1800" dirty="0"/>
              <a:t>Most Arctic data appears to be geospatially accurate and thus integrates relatively well with the base and other thematic data.</a:t>
            </a:r>
          </a:p>
          <a:p>
            <a:pPr lvl="1"/>
            <a:endParaRPr lang="nl-BE" sz="1600" dirty="0"/>
          </a:p>
          <a:p>
            <a:pPr lvl="1"/>
            <a:endParaRPr lang="nl-BE" dirty="0"/>
          </a:p>
          <a:p>
            <a:endParaRPr lang="nl-BE" dirty="0"/>
          </a:p>
          <a:p>
            <a:pPr lvl="1"/>
            <a:endParaRPr lang="nl-BE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906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integration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sz="1800" b="1" dirty="0"/>
              <a:t>Issus requiring further attention</a:t>
            </a:r>
          </a:p>
          <a:p>
            <a:r>
              <a:rPr lang="nl-BE" sz="1800" dirty="0"/>
              <a:t>HTTPS should be supported for web services and the URLs should be aligned with the HTTP address</a:t>
            </a:r>
          </a:p>
          <a:p>
            <a:r>
              <a:rPr lang="nl-BE" sz="1800" dirty="0"/>
              <a:t>The required basemap requires further work including alignement of the primary axis, increased resolution and removal of extraneous features</a:t>
            </a:r>
          </a:p>
          <a:p>
            <a:r>
              <a:rPr lang="nl-BE" sz="1800" dirty="0"/>
              <a:t>Arctic geospatial data is hard to find and still requires vetting to determine which data is good and which data is suspect.</a:t>
            </a:r>
          </a:p>
          <a:p>
            <a:r>
              <a:rPr lang="nl-BE" sz="1800" dirty="0"/>
              <a:t>Many Arctic data servers are not high performance and/or are on slow networks.</a:t>
            </a:r>
          </a:p>
          <a:p>
            <a:r>
              <a:rPr lang="nl-BE" sz="1800" dirty="0"/>
              <a:t>The Arctic data on the various sites should be divided more by features instead of all data being provided from one since Web service.</a:t>
            </a:r>
          </a:p>
          <a:p>
            <a:r>
              <a:rPr lang="nl-BE" sz="1800"/>
              <a:t>Some manual work was required to “screen scrape” information for the locations of the Arctic retail food store locations and put these into a CSV file.</a:t>
            </a:r>
            <a:endParaRPr lang="nl-BE" sz="1800" dirty="0"/>
          </a:p>
          <a:p>
            <a:pPr lvl="1"/>
            <a:endParaRPr lang="nl-BE" sz="1600" dirty="0"/>
          </a:p>
          <a:p>
            <a:pPr lvl="1"/>
            <a:endParaRPr lang="nl-BE" dirty="0"/>
          </a:p>
          <a:p>
            <a:endParaRPr lang="nl-BE" dirty="0"/>
          </a:p>
          <a:p>
            <a:pPr lvl="1"/>
            <a:endParaRPr lang="nl-BE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337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Food Security Policy 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2000" dirty="0"/>
              <a:t>Story:</a:t>
            </a:r>
          </a:p>
          <a:p>
            <a:pPr lvl="1"/>
            <a:r>
              <a:rPr lang="nl-BE" sz="1600" dirty="0"/>
              <a:t>“Food security is a significant issue in the Arctic and t</a:t>
            </a:r>
            <a:r>
              <a:rPr lang="en-US" sz="1600" dirty="0"/>
              <a:t>he principal challenges to food security across the Arctic are: high cost often coupled with economic vulnerability and decreasing consumption of country foods. Exacerbating these challenges are major issues linked to: contaminants and climate change.” - </a:t>
            </a:r>
            <a:r>
              <a:rPr lang="en-US" sz="1600" i="1" dirty="0"/>
              <a:t>Food Security across the Arctic, Background paper of the Steering Committee of the Circumpolar Inuit Health Strategy Inuit Circumpolar Council – Canada, May 2012</a:t>
            </a:r>
            <a:endParaRPr lang="nl-BE" sz="1600" i="1" dirty="0"/>
          </a:p>
          <a:p>
            <a:pPr lvl="1"/>
            <a:r>
              <a:rPr lang="nl-BE" sz="1600" dirty="0"/>
              <a:t>Governments and NGOs are continually assessing and monitoring the situation to ensure a sufficient food supply for Arctic residents.</a:t>
            </a:r>
          </a:p>
          <a:p>
            <a:endParaRPr lang="nl-BE" dirty="0"/>
          </a:p>
          <a:p>
            <a:pPr lvl="1"/>
            <a:endParaRPr lang="nl-BE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04" y="3842687"/>
            <a:ext cx="1573381" cy="12627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466" y="4320280"/>
            <a:ext cx="1573380" cy="12627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00" y="3657600"/>
            <a:ext cx="1864915" cy="12391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905" y="4199732"/>
            <a:ext cx="2158625" cy="14414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6644" y="4425377"/>
            <a:ext cx="1866996" cy="163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75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Arctic Food Security Policy Workbench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2000" dirty="0"/>
              <a:t>Story (cont):</a:t>
            </a:r>
          </a:p>
          <a:p>
            <a:pPr lvl="1"/>
            <a:r>
              <a:rPr lang="nl-BE" sz="1600" dirty="0"/>
              <a:t>Food security policy depends on the sharing and interoperability of spatial data.</a:t>
            </a:r>
          </a:p>
          <a:p>
            <a:pPr lvl="1"/>
            <a:r>
              <a:rPr lang="nl-BE" sz="1600" dirty="0"/>
              <a:t>A </a:t>
            </a:r>
            <a:r>
              <a:rPr lang="nl-BE" sz="1600" b="1" dirty="0"/>
              <a:t>demonstration</a:t>
            </a:r>
            <a:r>
              <a:rPr lang="nl-BE" sz="1600" dirty="0"/>
              <a:t> policy workbench was developed which allows policy workers to monitor issues , assess situations, analyse data and  review progress.</a:t>
            </a:r>
          </a:p>
          <a:p>
            <a:pPr lvl="1"/>
            <a:r>
              <a:rPr lang="nl-BE" sz="1600" dirty="0"/>
              <a:t>The workbench allows easy addition of issues and simple accumulation of interoperable data sources all within a web browser.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3033715"/>
            <a:ext cx="5715000" cy="321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544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Development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Food Security policy development, implementation and monitoring</a:t>
            </a:r>
          </a:p>
          <a:p>
            <a:pPr marL="0" indent="0">
              <a:buNone/>
            </a:pPr>
            <a:endParaRPr lang="nl-BE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362496"/>
              </p:ext>
            </p:extLst>
          </p:nvPr>
        </p:nvGraphicFramePr>
        <p:xfrm>
          <a:off x="228600" y="1752600"/>
          <a:ext cx="8458200" cy="44024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9900">
                  <a:extLst>
                    <a:ext uri="{9D8B030D-6E8A-4147-A177-3AD203B41FA5}">
                      <a16:colId xmlns:a16="http://schemas.microsoft.com/office/drawing/2014/main" xmlns="" val="2214992142"/>
                    </a:ext>
                  </a:extLst>
                </a:gridCol>
                <a:gridCol w="5448300">
                  <a:extLst>
                    <a:ext uri="{9D8B030D-6E8A-4147-A177-3AD203B41FA5}">
                      <a16:colId xmlns:a16="http://schemas.microsoft.com/office/drawing/2014/main" xmlns="" val="35378540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Policy steps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Specific Issues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003836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 Issue identification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Food security for Arctic Communities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039312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Policy analysis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Characteristics, trends, drivers and future perspective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951341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 Consultation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Public input on the issue, potential solutions and public buy-in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530813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 Policy instrument development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Policy development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882031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5. Building support, coordination and coalitions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Meet with stakeholders and those affected by both the issue and the policy solution.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884991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6. Program Design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Local, regional, national or Pan-Arctic solution.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560308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 .Policy Implementation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Notification of those affected and the policy.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74613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 Policy Evaluation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Collect data across the affected area and analyze to measure compliance and improvements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59339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8536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Development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Food Security policy development, implementation and monitoring</a:t>
            </a:r>
          </a:p>
          <a:p>
            <a:pPr marL="0" indent="0">
              <a:buNone/>
            </a:pPr>
            <a:endParaRPr lang="nl-BE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803203"/>
              </p:ext>
            </p:extLst>
          </p:nvPr>
        </p:nvGraphicFramePr>
        <p:xfrm>
          <a:off x="228600" y="1752600"/>
          <a:ext cx="8458200" cy="4695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9900">
                  <a:extLst>
                    <a:ext uri="{9D8B030D-6E8A-4147-A177-3AD203B41FA5}">
                      <a16:colId xmlns:a16="http://schemas.microsoft.com/office/drawing/2014/main" xmlns="" val="2214992142"/>
                    </a:ext>
                  </a:extLst>
                </a:gridCol>
                <a:gridCol w="5448300">
                  <a:extLst>
                    <a:ext uri="{9D8B030D-6E8A-4147-A177-3AD203B41FA5}">
                      <a16:colId xmlns:a16="http://schemas.microsoft.com/office/drawing/2014/main" xmlns="" val="35378540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Policy steps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Role of spatial data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003836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 Issue identification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Who, where and why are people affected?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039312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Policy analysis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By collecting and analyzing (cause &amp; effect) relevant Spatial Data, does the data backup the issue?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951341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 Consultation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Who should be consulted about a solution and where are they?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530813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 Policy instrument development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Based on the consultation are there spatially related policy applications?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882031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5. Building support, coordination &amp; coalitions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Who will be responsible for the policy implementation and where are they?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884991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6. Program Design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Based on their location who needs to make the final policy decision?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560308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 .Policy Implementation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Who needs to know about the policy and who implements the policy and where are they?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74613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 Policy Evaluation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Continue to monitor (collect new data) and evaluate (analyze data) to ensure the policy is working.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59339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443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Food Security Policy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Specific food security issues and how spatial data can help policy makers understand the issue and the possible cause and effects.</a:t>
            </a:r>
            <a:endParaRPr lang="nl-BE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736075"/>
              </p:ext>
            </p:extLst>
          </p:nvPr>
        </p:nvGraphicFramePr>
        <p:xfrm>
          <a:off x="533400" y="2057400"/>
          <a:ext cx="8077200" cy="42169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xmlns="" val="1335478748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3778346629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xmlns="" val="3142419979"/>
                    </a:ext>
                  </a:extLst>
                </a:gridCol>
              </a:tblGrid>
              <a:tr h="2739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Issue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Effects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Examples of role of spatial data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72580226"/>
                  </a:ext>
                </a:extLst>
              </a:tr>
              <a:tr h="11490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Subsistence conflicts (country food vs store bought food)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Preference for country food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Locations of traditional bias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Locations of low income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Locations where store bought food is inaccessible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09611854"/>
                  </a:ext>
                </a:extLst>
              </a:tr>
              <a:tr h="8508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Arctic habitat degradation or contamination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Country food may not be safe or available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Locations of poor human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health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Locations of known contaminants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Locations of habitat change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14826370"/>
                  </a:ext>
                </a:extLst>
              </a:tr>
              <a:tr h="8508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Climate change effects on food supply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Country food may not be accessible or stable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Locations of country food changes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Locations of sea ice</a:t>
                      </a:r>
                      <a:r>
                        <a:rPr lang="en-US" sz="1800" baseline="0" dirty="0">
                          <a:effectLst/>
                        </a:rPr>
                        <a:t> changes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87515121"/>
                  </a:ext>
                </a:extLst>
              </a:tr>
              <a:tr h="988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Industrial development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Provides income for store bought food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Locations of resources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Locations of trade and commerce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Locations of governments/utilities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93000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0537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Food Security Policy Workbench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 policy workbench provides a single window to standards based data interfaces.</a:t>
            </a:r>
          </a:p>
          <a:p>
            <a:r>
              <a:rPr lang="en-US" sz="2000" dirty="0"/>
              <a:t>The demonstration workbench includes:</a:t>
            </a:r>
          </a:p>
          <a:p>
            <a:pPr lvl="1"/>
            <a:r>
              <a:rPr lang="en-US" dirty="0"/>
              <a:t>Project goal</a:t>
            </a:r>
          </a:p>
          <a:p>
            <a:pPr lvl="1"/>
            <a:r>
              <a:rPr lang="en-US" dirty="0"/>
              <a:t>Catalog search portals to find data</a:t>
            </a:r>
          </a:p>
          <a:p>
            <a:pPr lvl="1"/>
            <a:r>
              <a:rPr lang="en-US" dirty="0"/>
              <a:t>Reference maps</a:t>
            </a:r>
          </a:p>
          <a:p>
            <a:pPr lvl="1"/>
            <a:r>
              <a:rPr lang="en-US" dirty="0"/>
              <a:t>Landsat and elevation services</a:t>
            </a:r>
          </a:p>
          <a:p>
            <a:pPr lvl="1"/>
            <a:r>
              <a:rPr lang="en-US" dirty="0"/>
              <a:t>Arctic store bought food data and analysis</a:t>
            </a:r>
          </a:p>
          <a:p>
            <a:pPr lvl="1"/>
            <a:r>
              <a:rPr lang="en-US" dirty="0"/>
              <a:t>Arctic country food data</a:t>
            </a:r>
          </a:p>
          <a:p>
            <a:pPr lvl="1"/>
            <a:r>
              <a:rPr lang="en-US" dirty="0"/>
              <a:t>Local 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593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Arctic Data </a:t>
            </a:r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1800" dirty="0"/>
              <a:t>Arctic Data Catalogues</a:t>
            </a:r>
          </a:p>
          <a:p>
            <a:pPr marL="690563" lvl="1" indent="-342900">
              <a:buFont typeface="+mj-lt"/>
              <a:buAutoNum type="arabicPeriod"/>
            </a:pPr>
            <a:r>
              <a:rPr lang="nl-BE" sz="1400" dirty="0"/>
              <a:t>Arctic Data Center Portal: </a:t>
            </a:r>
            <a:r>
              <a:rPr lang="nl-BE" sz="1400" dirty="0">
                <a:hlinkClick r:id="rId2"/>
              </a:rPr>
              <a:t>http://arcticdata.met.no/metamod/search</a:t>
            </a:r>
            <a:endParaRPr lang="nl-BE" sz="1400" dirty="0"/>
          </a:p>
          <a:p>
            <a:pPr marL="690563" lvl="1" indent="-342900">
              <a:buFont typeface="+mj-lt"/>
              <a:buAutoNum type="arabicPeriod"/>
            </a:pPr>
            <a:r>
              <a:rPr lang="nl-BE" sz="1400" dirty="0"/>
              <a:t>Arctic SDI Portal: </a:t>
            </a:r>
            <a:r>
              <a:rPr lang="nl-BE" sz="1400" dirty="0">
                <a:hlinkClick r:id="rId3"/>
              </a:rPr>
              <a:t>http://geoportal.arctic-sdi.org/</a:t>
            </a:r>
            <a:endParaRPr lang="nl-BE" sz="1400" dirty="0"/>
          </a:p>
          <a:p>
            <a:pPr marL="690563" lvl="1" indent="-342900">
              <a:buFont typeface="+mj-lt"/>
              <a:buAutoNum type="arabicPeriod"/>
            </a:pPr>
            <a:r>
              <a:rPr lang="nl-BE" sz="1400" dirty="0"/>
              <a:t>Arctic SDP Project Portal: </a:t>
            </a:r>
            <a:r>
              <a:rPr lang="nl-BE" sz="1400" dirty="0">
                <a:hlinkClick r:id="rId4"/>
              </a:rPr>
              <a:t>http://portal.opengeospatial.org/wiki/ArcticSDP/ArcticSDPCatalog</a:t>
            </a:r>
            <a:endParaRPr lang="nl-BE" sz="1400" dirty="0"/>
          </a:p>
          <a:p>
            <a:pPr marL="690563" lvl="1" indent="-342900">
              <a:buFont typeface="+mj-lt"/>
              <a:buAutoNum type="arabicPeriod"/>
            </a:pPr>
            <a:r>
              <a:rPr lang="nl-BE" sz="1400" dirty="0"/>
              <a:t>Conservation of Arctic Flora and Fauna: </a:t>
            </a:r>
            <a:r>
              <a:rPr lang="nl-BE" sz="1400" dirty="0">
                <a:hlinkClick r:id="rId5"/>
              </a:rPr>
              <a:t>http://www.abds.is/</a:t>
            </a:r>
            <a:endParaRPr lang="nl-BE" sz="1400" dirty="0"/>
          </a:p>
          <a:p>
            <a:pPr marL="690563" lvl="1" indent="-342900">
              <a:buFont typeface="+mj-lt"/>
              <a:buAutoNum type="arabicPeriod"/>
            </a:pPr>
            <a:r>
              <a:rPr lang="nl-BE" sz="1400" dirty="0"/>
              <a:t>Canada Open Data Portal: </a:t>
            </a:r>
            <a:r>
              <a:rPr lang="nl-BE" sz="1400" dirty="0">
                <a:hlinkClick r:id="rId6"/>
              </a:rPr>
              <a:t>http://open.canada.ca/data/en/dataset</a:t>
            </a:r>
            <a:endParaRPr lang="nl-BE" sz="1400" dirty="0"/>
          </a:p>
          <a:p>
            <a:pPr marL="690563" lvl="1" indent="-342900">
              <a:buFont typeface="+mj-lt"/>
              <a:buAutoNum type="arabicPeriod"/>
            </a:pPr>
            <a:r>
              <a:rPr lang="nl-BE" sz="1400" dirty="0"/>
              <a:t>Esri Geoportal: </a:t>
            </a:r>
            <a:r>
              <a:rPr lang="nl-BE" sz="1400" dirty="0">
                <a:hlinkClick r:id="rId7"/>
              </a:rPr>
              <a:t>http://gptogc.esri.com/</a:t>
            </a:r>
            <a:endParaRPr lang="nl-BE" sz="1400" dirty="0"/>
          </a:p>
          <a:p>
            <a:pPr marL="690563" lvl="1" indent="-342900">
              <a:buFont typeface="+mj-lt"/>
              <a:buAutoNum type="arabicPeriod"/>
            </a:pPr>
            <a:r>
              <a:rPr lang="nl-BE" sz="1400" dirty="0"/>
              <a:t>Esri Geoportal Arctic Client: </a:t>
            </a:r>
            <a:r>
              <a:rPr lang="nl-BE" sz="1400" dirty="0">
                <a:hlinkClick r:id="rId8"/>
              </a:rPr>
              <a:t>http://gptogc.esri.com/arcticClient/</a:t>
            </a:r>
            <a:endParaRPr lang="nl-BE" sz="1400" dirty="0"/>
          </a:p>
          <a:p>
            <a:pPr marL="690563" lvl="1" indent="-342900">
              <a:buFont typeface="+mj-lt"/>
              <a:buAutoNum type="arabicPeriod"/>
            </a:pPr>
            <a:r>
              <a:rPr lang="nl-BE" sz="1400" dirty="0"/>
              <a:t>NCAR/UCAR Research Data Archive: </a:t>
            </a:r>
            <a:r>
              <a:rPr lang="nl-BE" sz="1400" dirty="0">
                <a:hlinkClick r:id="rId9"/>
              </a:rPr>
              <a:t>http://rda.ucar.edu/</a:t>
            </a:r>
            <a:endParaRPr lang="nl-BE" sz="1400" dirty="0"/>
          </a:p>
          <a:p>
            <a:pPr marL="690563" lvl="1" indent="-342900">
              <a:buFont typeface="+mj-lt"/>
              <a:buAutoNum type="arabicPeriod"/>
            </a:pPr>
            <a:r>
              <a:rPr lang="nl-BE" sz="1400" dirty="0"/>
              <a:t>NSIDC Arctic Research Data Portal: </a:t>
            </a:r>
            <a:r>
              <a:rPr lang="nl-BE" sz="1400" dirty="0">
                <a:hlinkClick r:id="rId10"/>
              </a:rPr>
              <a:t>http://nsidc.org/data/search/</a:t>
            </a:r>
            <a:endParaRPr lang="nl-BE" sz="1400" dirty="0"/>
          </a:p>
          <a:p>
            <a:pPr marL="690563" lvl="1" indent="-342900">
              <a:buFont typeface="+mj-lt"/>
              <a:buAutoNum type="arabicPeriod"/>
            </a:pPr>
            <a:r>
              <a:rPr lang="nl-BE" sz="1400" dirty="0"/>
              <a:t>Polar Data Catalog: </a:t>
            </a:r>
            <a:r>
              <a:rPr lang="nl-BE" sz="1400" dirty="0">
                <a:hlinkClick r:id="rId11"/>
              </a:rPr>
              <a:t>http://www.polardata.ca/</a:t>
            </a:r>
            <a:endParaRPr lang="nl-BE" sz="1400" dirty="0"/>
          </a:p>
          <a:p>
            <a:pPr marL="690563" lvl="1" indent="-342900">
              <a:buFont typeface="+mj-lt"/>
              <a:buAutoNum type="arabicPeriod"/>
            </a:pPr>
            <a:r>
              <a:rPr lang="nl-BE" sz="1400" dirty="0"/>
              <a:t>Polar Hub Catalog: </a:t>
            </a:r>
            <a:r>
              <a:rPr lang="nl-BE" sz="1400" dirty="0">
                <a:hlinkClick r:id="rId12"/>
              </a:rPr>
              <a:t>http://polar.geodacenter.org/polarhub2/</a:t>
            </a:r>
            <a:endParaRPr lang="nl-BE" sz="1400" dirty="0"/>
          </a:p>
          <a:p>
            <a:pPr marL="690563" lvl="1" indent="-342900">
              <a:buFont typeface="+mj-lt"/>
              <a:buAutoNum type="arabicPeriod"/>
            </a:pPr>
            <a:r>
              <a:rPr lang="nl-BE" sz="1400" dirty="0"/>
              <a:t>Polar Prediction Portal: </a:t>
            </a:r>
            <a:r>
              <a:rPr lang="nl-BE" sz="1400" dirty="0">
                <a:hlinkClick r:id="rId13"/>
              </a:rPr>
              <a:t>http://www.polarprediction.net/about-ppp/data-sources-portals/</a:t>
            </a:r>
            <a:endParaRPr lang="nl-BE" sz="1400" dirty="0"/>
          </a:p>
          <a:p>
            <a:pPr lvl="1"/>
            <a:endParaRPr lang="nl-BE" sz="1400" dirty="0"/>
          </a:p>
          <a:p>
            <a:pPr lvl="1"/>
            <a:endParaRPr lang="nl-BE" sz="1600" dirty="0"/>
          </a:p>
          <a:p>
            <a:pPr lvl="1"/>
            <a:endParaRPr lang="nl-BE" dirty="0"/>
          </a:p>
          <a:p>
            <a:endParaRPr lang="nl-BE" dirty="0"/>
          </a:p>
          <a:p>
            <a:pPr lvl="1"/>
            <a:endParaRPr lang="nl-BE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857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Map Data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1800" dirty="0"/>
              <a:t>Arctic SDI basemap requirement</a:t>
            </a:r>
          </a:p>
          <a:p>
            <a:pPr lvl="1"/>
            <a:r>
              <a:rPr lang="nl-BE" sz="1400" dirty="0"/>
              <a:t>Source: Kartverket Norway on behalf of Arctic Council</a:t>
            </a:r>
          </a:p>
          <a:p>
            <a:pPr lvl="1"/>
            <a:r>
              <a:rPr lang="nl-BE" sz="1400" dirty="0"/>
              <a:t>Format: OGC WMTS (Web Map Tile Service)</a:t>
            </a:r>
          </a:p>
          <a:p>
            <a:pPr lvl="1"/>
            <a:r>
              <a:rPr lang="nl-BE" sz="1400" dirty="0"/>
              <a:t>Projection: Polar Stereographic</a:t>
            </a:r>
          </a:p>
          <a:p>
            <a:pPr lvl="1"/>
            <a:r>
              <a:rPr lang="nl-BE" sz="1400" dirty="0"/>
              <a:t>Location: </a:t>
            </a:r>
            <a:r>
              <a:rPr lang="nl-BE" sz="1400" dirty="0">
                <a:hlinkClick r:id="rId2"/>
              </a:rPr>
              <a:t>http://opencache.statkart.no/gatekeeper/gk/gk.open_wmts</a:t>
            </a:r>
            <a:endParaRPr lang="nl-BE" sz="1400" dirty="0"/>
          </a:p>
          <a:p>
            <a:pPr lvl="1"/>
            <a:endParaRPr lang="nl-BE" sz="1600" dirty="0"/>
          </a:p>
          <a:p>
            <a:pPr lvl="1"/>
            <a:endParaRPr lang="nl-BE" dirty="0"/>
          </a:p>
          <a:p>
            <a:endParaRPr lang="nl-BE" dirty="0"/>
          </a:p>
          <a:p>
            <a:pPr lvl="1"/>
            <a:endParaRPr lang="nl-BE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Copyright © 2017 Open Geospatial Consortium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826571"/>
      </p:ext>
    </p:extLst>
  </p:cSld>
  <p:clrMapOvr>
    <a:masterClrMapping/>
  </p:clrMapOvr>
</p:sld>
</file>

<file path=ppt/theme/theme1.xml><?xml version="1.0" encoding="utf-8"?>
<a:theme xmlns:a="http://schemas.openxmlformats.org/drawingml/2006/main" name="20140528_OGC_PowerPoint_presentation_template_pptx">
  <a:themeElements>
    <a:clrScheme name="">
      <a:dk1>
        <a:srgbClr val="000000"/>
      </a:dk1>
      <a:lt1>
        <a:srgbClr val="FFFFCC"/>
      </a:lt1>
      <a:dk2>
        <a:srgbClr val="092E5C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GC_PowerPoin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noAutofit/>
      </a:bodyPr>
      <a:lstStyle>
        <a:defPPr>
          <a:defRPr dirty="0" err="1" smtClean="0"/>
        </a:defPPr>
      </a:lstStyle>
    </a:txDef>
  </a:objectDefaults>
  <a:extraClrSchemeLst>
    <a:extraClrScheme>
      <a:clrScheme name="OGC_PowerPoin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GC_PowerPoint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20140528_OGC_PowerPoint_presentation_template_pptx.pptx</Template>
  <TotalTime>13332</TotalTime>
  <Words>1524</Words>
  <Application>Microsoft Macintosh PowerPoint</Application>
  <PresentationFormat>On-screen Show (4:3)</PresentationFormat>
  <Paragraphs>262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 Black</vt:lpstr>
      <vt:lpstr>Calibri</vt:lpstr>
      <vt:lpstr>CG Times</vt:lpstr>
      <vt:lpstr>MS PGothic</vt:lpstr>
      <vt:lpstr>Symbol</vt:lpstr>
      <vt:lpstr>Times New Roman</vt:lpstr>
      <vt:lpstr>Arial</vt:lpstr>
      <vt:lpstr>20140528_OGC_PowerPoint_presentation_template_pptx</vt:lpstr>
      <vt:lpstr>OGC Arctic Spatial Data Pilot  Food Security Policy Demonstration</vt:lpstr>
      <vt:lpstr>Food Security Policy Scenario</vt:lpstr>
      <vt:lpstr>Arctic Food Security Policy Workbench</vt:lpstr>
      <vt:lpstr>Policy Development Process</vt:lpstr>
      <vt:lpstr>Policy Development Process</vt:lpstr>
      <vt:lpstr>Food Security Policy Examples</vt:lpstr>
      <vt:lpstr>Food Security Policy Workbench</vt:lpstr>
      <vt:lpstr>Finding Arctic Data overview</vt:lpstr>
      <vt:lpstr>Base Map Data overview</vt:lpstr>
      <vt:lpstr>Arctic Policy Reference Material  Data overview</vt:lpstr>
      <vt:lpstr>Arctic Landsat and Elevation Data overview</vt:lpstr>
      <vt:lpstr>Store Bought Food Data overview</vt:lpstr>
      <vt:lpstr>Country Food Data overview</vt:lpstr>
      <vt:lpstr>Local Data overview</vt:lpstr>
      <vt:lpstr>Data integration highlights</vt:lpstr>
      <vt:lpstr>Data integration highlights</vt:lpstr>
    </vt:vector>
  </TitlesOfParts>
  <Company>OGC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OGC TC/PC</dc:subject>
  <dc:creator>Carl Reed</dc:creator>
  <cp:lastModifiedBy>Ingo Simonis</cp:lastModifiedBy>
  <cp:revision>497</cp:revision>
  <cp:lastPrinted>2017-03-07T16:50:35Z</cp:lastPrinted>
  <dcterms:created xsi:type="dcterms:W3CDTF">2009-10-20T16:54:31Z</dcterms:created>
  <dcterms:modified xsi:type="dcterms:W3CDTF">2017-03-30T08:57:15Z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ACG_OFFICE_DLL">
    <vt:bool>true</vt:bool>
  </property>
  <property fmtid="{D5CDD505-2E9C-101B-9397-08002B2CF9AE}" pid="3" name="AACG_Created">
    <vt:bool>true</vt:bool>
  </property>
  <property fmtid="{D5CDD505-2E9C-101B-9397-08002B2CF9AE}" pid="4" name="AACG_DescMarkings">
    <vt:lpwstr/>
  </property>
  <property fmtid="{D5CDD505-2E9C-101B-9397-08002B2CF9AE}" pid="5" name="AACG_AddMark">
    <vt:lpwstr/>
  </property>
  <property fmtid="{D5CDD505-2E9C-101B-9397-08002B2CF9AE}" pid="6" name="AACG_Header">
    <vt:lpwstr>UNCLASSIFIED</vt:lpwstr>
  </property>
  <property fmtid="{D5CDD505-2E9C-101B-9397-08002B2CF9AE}" pid="7" name="AACG_Footer">
    <vt:lpwstr>_x000d_UNCLASSIFIED</vt:lpwstr>
  </property>
  <property fmtid="{D5CDD505-2E9C-101B-9397-08002B2CF9AE}" pid="8" name="AACG_ClassBlock">
    <vt:lpwstr/>
  </property>
  <property fmtid="{D5CDD505-2E9C-101B-9397-08002B2CF9AE}" pid="9" name="AACG_ClassType">
    <vt:lpwstr>USClassificationMarking</vt:lpwstr>
  </property>
  <property fmtid="{D5CDD505-2E9C-101B-9397-08002B2CF9AE}" pid="10" name="AACG_DeclOnList">
    <vt:lpwstr/>
  </property>
  <property fmtid="{D5CDD505-2E9C-101B-9397-08002B2CF9AE}" pid="11" name="AACG_USAF_Derivatives">
    <vt:lpwstr/>
  </property>
  <property fmtid="{D5CDD505-2E9C-101B-9397-08002B2CF9AE}" pid="12" name="AACG_SCI_Other">
    <vt:lpwstr/>
  </property>
  <property fmtid="{D5CDD505-2E9C-101B-9397-08002B2CF9AE}" pid="13" name="AACG_Dissem_Other">
    <vt:lpwstr/>
  </property>
  <property fmtid="{D5CDD505-2E9C-101B-9397-08002B2CF9AE}" pid="14" name="AACG_NonInt_Other">
    <vt:lpwstr/>
  </property>
  <property fmtid="{D5CDD505-2E9C-101B-9397-08002B2CF9AE}" pid="15" name="PortionWaiver">
    <vt:lpwstr/>
  </property>
</Properties>
</file>