
<file path=[Content_Types].xml><?xml version="1.0" encoding="utf-8"?>
<Types xmlns="http://schemas.openxmlformats.org/package/2006/content-types">
  <Default Extension="xml" ContentType="application/xml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4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54" r:id="rId1"/>
  </p:sldMasterIdLst>
  <p:notesMasterIdLst>
    <p:notesMasterId r:id="rId6"/>
  </p:notesMasterIdLst>
  <p:handoutMasterIdLst>
    <p:handoutMasterId r:id="rId7"/>
  </p:handoutMasterIdLst>
  <p:sldIdLst>
    <p:sldId id="984" r:id="rId2"/>
    <p:sldId id="1075" r:id="rId3"/>
    <p:sldId id="1076" r:id="rId4"/>
    <p:sldId id="1078" r:id="rId5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5pPr>
    <a:lvl6pPr marL="22860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6pPr>
    <a:lvl7pPr marL="27432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7pPr>
    <a:lvl8pPr marL="32004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8pPr>
    <a:lvl9pPr marL="3657600" algn="l" defTabSz="914400" rtl="0" eaLnBrk="1" latinLnBrk="0" hangingPunct="1">
      <a:defRPr sz="1000" b="1" kern="1200">
        <a:solidFill>
          <a:schemeClr val="tx1"/>
        </a:solidFill>
        <a:latin typeface="CG Times" charset="0"/>
        <a:ea typeface="MS PGothic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FFF"/>
    <a:srgbClr val="0033CC"/>
    <a:srgbClr val="0000FF"/>
    <a:srgbClr val="FF0000"/>
    <a:srgbClr val="092E5C"/>
    <a:srgbClr val="33FF00"/>
    <a:srgbClr val="1F497D"/>
    <a:srgbClr val="CCCCCC"/>
    <a:srgbClr val="FFCC66"/>
    <a:srgbClr val="99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436" autoAdjust="0"/>
    <p:restoredTop sz="96571" autoAdjust="0"/>
  </p:normalViewPr>
  <p:slideViewPr>
    <p:cSldViewPr>
      <p:cViewPr>
        <p:scale>
          <a:sx n="97" d="100"/>
          <a:sy n="97" d="100"/>
        </p:scale>
        <p:origin x="1112" y="14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95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3" d="100"/>
        <a:sy n="193" d="100"/>
      </p:scale>
      <p:origin x="0" y="0"/>
    </p:cViewPr>
  </p:sorter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notesMaster" Target="notesMasters/notesMaster1.xml"/><Relationship Id="rId7" Type="http://schemas.openxmlformats.org/officeDocument/2006/relationships/handoutMaster" Target="handoutMasters/handoutMaster1.xml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47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472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971861" y="0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472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832221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41472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971861" y="8832221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 defTabSz="931154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077A3A7E-F5CD-46D3-A13A-1E89DDCE1BD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438417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971861" y="0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>
            <a:lvl1pPr algn="r"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81100" y="698500"/>
            <a:ext cx="4649788" cy="34861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4935" y="4416111"/>
            <a:ext cx="5140530" cy="41824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0"/>
            <a:r>
              <a:rPr lang="en-US" noProof="0" smtClean="0"/>
              <a:t>Second level</a:t>
            </a:r>
          </a:p>
          <a:p>
            <a:pPr lvl="0"/>
            <a:r>
              <a:rPr lang="en-US" noProof="0" smtClean="0"/>
              <a:t>Third level</a:t>
            </a:r>
          </a:p>
          <a:p>
            <a:pPr lvl="0"/>
            <a:r>
              <a:rPr lang="en-US" noProof="0" smtClean="0"/>
              <a:t>Fourth level</a:t>
            </a:r>
          </a:p>
          <a:p>
            <a:pPr lvl="0"/>
            <a:r>
              <a:rPr lang="en-US" noProof="0" smtClean="0"/>
              <a:t>Fifth level</a:t>
            </a:r>
          </a:p>
        </p:txBody>
      </p:sp>
      <p:sp>
        <p:nvSpPr>
          <p:cNvPr id="512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832221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defTabSz="931154" eaLnBrk="0" hangingPunct="0">
              <a:defRPr sz="1200">
                <a:latin typeface="Arial" charset="0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512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971861" y="8832221"/>
            <a:ext cx="3038539" cy="4641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176" tIns="46588" rIns="93176" bIns="46588" numCol="1" anchor="b" anchorCtr="0" compatLnSpc="1">
            <a:prstTxWarp prst="textNoShape">
              <a:avLst/>
            </a:prstTxWarp>
          </a:bodyPr>
          <a:lstStyle>
            <a:lvl1pPr algn="r" defTabSz="931154" eaLnBrk="0" hangingPunct="0">
              <a:defRPr sz="1200">
                <a:latin typeface="Arial" pitchFamily="34" charset="0"/>
              </a:defRPr>
            </a:lvl1pPr>
          </a:lstStyle>
          <a:p>
            <a:pPr>
              <a:defRPr/>
            </a:pPr>
            <a:fld id="{CFA596D1-2086-497E-B86B-EDC648C59BE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106091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1pPr>
    <a:lvl2pPr marL="742950" indent="-28575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2pPr>
    <a:lvl3pPr marL="11430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3pPr>
    <a:lvl4pPr marL="16002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4pPr>
    <a:lvl5pPr marL="2057400" indent="-228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charset="0"/>
        <a:ea typeface="MS PGothic" pitchFamily="34" charset="-128"/>
        <a:cs typeface="MS PGothic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 still</a:t>
            </a:r>
            <a:r>
              <a:rPr lang="en-US" baseline="0" dirty="0"/>
              <a:t> image, a single snap shot as provided on websites or pdf. Now we compare this to real data integration, that allows animations that can be played as you like, and then even </a:t>
            </a:r>
            <a:r>
              <a:rPr lang="en-US" baseline="0" dirty="0" err="1"/>
              <a:t>overlayed</a:t>
            </a:r>
            <a:r>
              <a:rPr lang="en-US" baseline="0" dirty="0"/>
              <a:t> with additional data or directly analyzed.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ED6588-07F0-BE45-9E92-AEBFAF5893B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418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18"/>
          <p:cNvSpPr txBox="1">
            <a:spLocks noChangeArrowheads="1"/>
          </p:cNvSpPr>
          <p:nvPr/>
        </p:nvSpPr>
        <p:spPr bwMode="auto">
          <a:xfrm>
            <a:off x="8739188" y="214313"/>
            <a:ext cx="74612" cy="214312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sz="800" dirty="0" smtClean="0">
                <a:solidFill>
                  <a:srgbClr val="FFFFFF"/>
                </a:solidFill>
                <a:latin typeface="Arial" pitchFamily="34" charset="0"/>
              </a:rPr>
              <a:t>®</a:t>
            </a:r>
          </a:p>
        </p:txBody>
      </p:sp>
      <p:pic>
        <p:nvPicPr>
          <p:cNvPr id="5" name="Picture 10" descr="OGC header 20101220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2247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11" descr="Picture 7.png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6096000"/>
            <a:ext cx="1381125" cy="6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3875" name="Rectangle 3"/>
          <p:cNvSpPr>
            <a:spLocks noGrp="1" noChangeArrowheads="1"/>
          </p:cNvSpPr>
          <p:nvPr>
            <p:ph type="ctrTitle"/>
          </p:nvPr>
        </p:nvSpPr>
        <p:spPr>
          <a:xfrm>
            <a:off x="762000" y="3276600"/>
            <a:ext cx="7772400" cy="1143000"/>
          </a:xfrm>
        </p:spPr>
        <p:txBody>
          <a:bodyPr/>
          <a:lstStyle>
            <a:lvl1pPr>
              <a:defRPr sz="3200">
                <a:latin typeface="Arial Black" pitchFamily="34" charset="0"/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63876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1447800" y="4572000"/>
            <a:ext cx="6400800" cy="1371600"/>
          </a:xfrm>
        </p:spPr>
        <p:txBody>
          <a:bodyPr/>
          <a:lstStyle>
            <a:lvl1pPr marL="0" indent="0" algn="ctr">
              <a:buFontTx/>
              <a:buNone/>
              <a:defRPr sz="1800">
                <a:solidFill>
                  <a:srgbClr val="092E5C"/>
                </a:solidFill>
              </a:defRPr>
            </a:lvl1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ftr" sz="quarter" idx="10"/>
          </p:nvPr>
        </p:nvSpPr>
        <p:spPr>
          <a:xfrm>
            <a:off x="3009900" y="6400800"/>
            <a:ext cx="3276600" cy="304800"/>
          </a:xfrm>
        </p:spPr>
        <p:txBody>
          <a:bodyPr/>
          <a:lstStyle>
            <a:lvl1pPr>
              <a:defRPr dirty="0" smtClean="0">
                <a:effectLst>
                  <a:outerShdw blurRad="38100" dist="38100" dir="2700000" algn="tl">
                    <a:srgbClr val="C0C0C0"/>
                  </a:outerShdw>
                </a:effectLst>
              </a:defRPr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xfrm>
            <a:off x="6858000" y="6400800"/>
            <a:ext cx="1905000" cy="228600"/>
          </a:xfrm>
          <a:ln/>
        </p:spPr>
        <p:txBody>
          <a:bodyPr/>
          <a:lstStyle>
            <a:lvl1pPr>
              <a:defRPr b="0"/>
            </a:lvl1pPr>
          </a:lstStyle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307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FCC2AF-53E3-4102-9F9B-95E02476E41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698405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45288" y="136525"/>
            <a:ext cx="2170112" cy="60340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775" y="136525"/>
            <a:ext cx="6361113" cy="60340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8A3254-DEF5-4971-86C6-25BD74B3832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0976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97FA89-CADA-B54F-92CB-DE11EC0A0766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84818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BD8CA8-DA42-484A-8C65-92CBA5C05D7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39605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05BCBD8-8BAC-44FF-BE88-B3175AA249A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29975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51375" y="1279525"/>
            <a:ext cx="4152900" cy="489108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27514E-C3C4-42A2-B5AA-F3D4B7D68D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22580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5947A2C-5780-4146-81E5-0EB263958CD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864945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278970-3676-47DA-89CC-BC19C9DF2746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903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3D00FB9-A2BE-4B3E-B073-9718403746C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34106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D74CA9-66D6-4CFA-A5DB-CEC6E7E8B1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151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dirty="0" smtClean="0"/>
              <a:t>Drag picture to placeholder or click icon to add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12CA338-4672-4C59-A13E-A6A8CE13BFEF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19291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4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5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5125" y="776288"/>
            <a:ext cx="8455025" cy="4905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628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231775" y="136525"/>
            <a:ext cx="868362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1279525"/>
            <a:ext cx="8458200" cy="4891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462852" name="Rectangle 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973388" y="6553200"/>
            <a:ext cx="32004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900" b="0" smtClean="0">
                <a:solidFill>
                  <a:srgbClr val="092E5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r>
              <a:rPr lang="en-US" dirty="0" smtClean="0"/>
              <a:t>Copyright © 2016 Open Geospatial Consortium</a:t>
            </a:r>
            <a:endParaRPr lang="en-US" dirty="0"/>
          </a:p>
        </p:txBody>
      </p:sp>
      <p:sp>
        <p:nvSpPr>
          <p:cNvPr id="46285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896100" y="6553200"/>
            <a:ext cx="19050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900" b="0">
                <a:solidFill>
                  <a:srgbClr val="092E5C"/>
                </a:solidFill>
                <a:latin typeface="Arial" pitchFamily="34" charset="0"/>
              </a:defRPr>
            </a:lvl1pPr>
          </a:lstStyle>
          <a:p>
            <a:pPr>
              <a:defRPr/>
            </a:pPr>
            <a:fld id="{45DE8C68-F4EC-4B19-9E72-6C1C526708C6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1031" name="Text Box 16"/>
          <p:cNvSpPr txBox="1">
            <a:spLocks noChangeArrowheads="1"/>
          </p:cNvSpPr>
          <p:nvPr/>
        </p:nvSpPr>
        <p:spPr bwMode="auto">
          <a:xfrm>
            <a:off x="333375" y="6219825"/>
            <a:ext cx="1157288" cy="609600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tIns="0" rIns="0" b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charset="0"/>
                <a:cs typeface="MS PGothic" charset="0"/>
              </a:defRPr>
            </a:lvl9pPr>
          </a:lstStyle>
          <a:p>
            <a:pPr>
              <a:defRPr/>
            </a:pPr>
            <a:r>
              <a:rPr lang="en-US" sz="4000" dirty="0" smtClean="0">
                <a:solidFill>
                  <a:schemeClr val="tx2"/>
                </a:solidFill>
                <a:latin typeface="Times New Roman" charset="0"/>
              </a:rPr>
              <a:t>OGC</a:t>
            </a:r>
          </a:p>
        </p:txBody>
      </p:sp>
      <p:sp>
        <p:nvSpPr>
          <p:cNvPr id="1032" name="Text Box 20"/>
          <p:cNvSpPr txBox="1">
            <a:spLocks noChangeArrowheads="1"/>
          </p:cNvSpPr>
          <p:nvPr/>
        </p:nvSpPr>
        <p:spPr bwMode="auto">
          <a:xfrm>
            <a:off x="1498600" y="6270625"/>
            <a:ext cx="93663" cy="244475"/>
          </a:xfrm>
          <a:prstGeom prst="rect">
            <a:avLst/>
          </a:prstGeom>
          <a:noFill/>
          <a:ln>
            <a:noFill/>
          </a:ln>
          <a:extLst/>
        </p:spPr>
        <p:txBody>
          <a:bodyPr wrap="none" lIns="0" rIns="0">
            <a:spAutoFit/>
          </a:bodyPr>
          <a:lstStyle>
            <a:lvl1pPr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1pPr>
            <a:lvl2pPr marL="742950" indent="-28575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2pPr>
            <a:lvl3pPr marL="11430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3pPr>
            <a:lvl4pPr marL="16002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4pPr>
            <a:lvl5pPr marL="2057400" indent="-228600" eaLnBrk="0" hangingPunct="0"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000" b="1">
                <a:solidFill>
                  <a:schemeClr val="tx1"/>
                </a:solidFill>
                <a:latin typeface="CG Times" charset="0"/>
                <a:ea typeface="MS PGothic" pitchFamily="34" charset="-128"/>
              </a:defRPr>
            </a:lvl9pPr>
          </a:lstStyle>
          <a:p>
            <a:pPr>
              <a:defRPr/>
            </a:pPr>
            <a:r>
              <a:rPr lang="en-US" dirty="0" smtClean="0">
                <a:solidFill>
                  <a:schemeClr val="tx2"/>
                </a:solidFill>
                <a:latin typeface="Arial" pitchFamily="34" charset="0"/>
              </a:rPr>
              <a:t>®</a:t>
            </a:r>
          </a:p>
        </p:txBody>
      </p:sp>
      <p:sp>
        <p:nvSpPr>
          <p:cNvPr id="4" name="AACG_CaveatHeader_Shape"/>
          <p:cNvSpPr txBox="1"/>
          <p:nvPr userDrawn="1"/>
        </p:nvSpPr>
        <p:spPr>
          <a:xfrm>
            <a:off x="0" y="457200"/>
            <a:ext cx="9144000" cy="457200"/>
          </a:xfrm>
          <a:prstGeom prst="rect">
            <a:avLst/>
          </a:prstGeom>
          <a:noFill/>
        </p:spPr>
        <p:txBody>
          <a:bodyPr vert="horz" wrap="square" rtlCol="0">
            <a:noAutofit/>
          </a:bodyPr>
          <a:lstStyle/>
          <a:p>
            <a:pPr algn="l"/>
            <a:endParaRPr lang="en-US" sz="1200" b="0" dirty="0" smtClean="0">
              <a:solidFill>
                <a:srgbClr val="000000"/>
              </a:solidFill>
              <a:latin typeface="Calibri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6" r:id="rId1"/>
    <p:sldLayoutId id="2147483776" r:id="rId2"/>
    <p:sldLayoutId id="2147483777" r:id="rId3"/>
    <p:sldLayoutId id="2147483778" r:id="rId4"/>
    <p:sldLayoutId id="2147483779" r:id="rId5"/>
    <p:sldLayoutId id="2147483780" r:id="rId6"/>
    <p:sldLayoutId id="2147483781" r:id="rId7"/>
    <p:sldLayoutId id="2147483782" r:id="rId8"/>
    <p:sldLayoutId id="2147483783" r:id="rId9"/>
    <p:sldLayoutId id="2147483784" r:id="rId10"/>
    <p:sldLayoutId id="2147483785" r:id="rId11"/>
    <p:sldLayoutId id="2147483846" r:id="rId12"/>
  </p:sldLayoutIdLst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  <p:hf hdr="0" dt="0"/>
  <p:txStyles>
    <p:titleStyle>
      <a:lvl1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+mj-lt"/>
          <a:ea typeface="MS PGothic" pitchFamily="34" charset="-128"/>
          <a:cs typeface="MS PGothic" charset="0"/>
        </a:defRPr>
      </a:lvl1pPr>
      <a:lvl2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2pPr>
      <a:lvl3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3pPr>
      <a:lvl4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4pPr>
      <a:lvl5pPr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  <a:ea typeface="MS PGothic" pitchFamily="34" charset="-128"/>
          <a:cs typeface="MS PGothic" charset="0"/>
        </a:defRPr>
      </a:lvl5pPr>
      <a:lvl6pPr marL="4572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6pPr>
      <a:lvl7pPr marL="9144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7pPr>
      <a:lvl8pPr marL="13716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8pPr>
      <a:lvl9pPr marL="1828800" algn="ctr" rtl="0" eaLnBrk="1" fontAlgn="base" hangingPunct="1">
        <a:lnSpc>
          <a:spcPct val="90000"/>
        </a:lnSpc>
        <a:spcBef>
          <a:spcPct val="0"/>
        </a:spcBef>
        <a:spcAft>
          <a:spcPct val="0"/>
        </a:spcAft>
        <a:defRPr sz="3200">
          <a:solidFill>
            <a:srgbClr val="092E5C"/>
          </a:solidFill>
          <a:effectLst>
            <a:outerShdw blurRad="38100" dist="38100" dir="2700000" algn="tl">
              <a:srgbClr val="C0C0C0"/>
            </a:outerShdw>
          </a:effectLst>
          <a:latin typeface="Arial" charset="0"/>
        </a:defRPr>
      </a:lvl9pPr>
    </p:titleStyle>
    <p:bodyStyle>
      <a:lvl1pPr marL="233363" indent="-233363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•"/>
        <a:defRPr sz="24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1pPr>
      <a:lvl2pPr marL="569913" indent="-22225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–"/>
        <a:defRPr sz="20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2pPr>
      <a:lvl3pPr marL="9128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•"/>
        <a:defRPr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3pPr>
      <a:lvl4pPr marL="12557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–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4pPr>
      <a:lvl5pPr marL="15986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  <a:ea typeface="MS PGothic" pitchFamily="34" charset="-128"/>
          <a:cs typeface="MS PGothic" charset="0"/>
        </a:defRPr>
      </a:lvl5pPr>
      <a:lvl6pPr marL="20558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6pPr>
      <a:lvl7pPr marL="25130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7pPr>
      <a:lvl8pPr marL="29702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8pPr>
      <a:lvl9pPr marL="3427413" indent="-228600" algn="l" rtl="0" eaLnBrk="1" fontAlgn="base" hangingPunct="1">
        <a:spcBef>
          <a:spcPct val="20000"/>
        </a:spcBef>
        <a:spcAft>
          <a:spcPct val="0"/>
        </a:spcAft>
        <a:buClr>
          <a:srgbClr val="092E5C"/>
        </a:buClr>
        <a:buChar char="»"/>
        <a:defRPr sz="1600">
          <a:solidFill>
            <a:schemeClr val="tx2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62000" y="2133600"/>
            <a:ext cx="7772400" cy="1981200"/>
          </a:xfrm>
        </p:spPr>
        <p:txBody>
          <a:bodyPr/>
          <a:lstStyle/>
          <a:p>
            <a:r>
              <a:rPr lang="en-US" dirty="0" smtClean="0"/>
              <a:t>OGC ArcticSDP</a:t>
            </a:r>
            <a:br>
              <a:rPr lang="en-US" dirty="0" smtClean="0"/>
            </a:br>
            <a:r>
              <a:rPr lang="en-US" dirty="0"/>
              <a:t/>
            </a:r>
            <a:br>
              <a:rPr lang="en-US" dirty="0"/>
            </a:br>
            <a:r>
              <a:rPr lang="en-US" dirty="0" smtClean="0"/>
              <a:t>Arctic SDI Geoportal</a:t>
            </a:r>
            <a:endParaRPr lang="en-US" dirty="0" smtClean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47800" y="4267200"/>
            <a:ext cx="6400800" cy="1676400"/>
          </a:xfrm>
        </p:spPr>
        <p:txBody>
          <a:bodyPr/>
          <a:lstStyle/>
          <a:p>
            <a:r>
              <a:rPr lang="en-US" dirty="0" smtClean="0"/>
              <a:t>Arctic SDI</a:t>
            </a:r>
          </a:p>
          <a:p>
            <a:endParaRPr lang="en-US" dirty="0" smtClean="0"/>
          </a:p>
          <a:p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02 March 2017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08BD8CA8-DA42-484A-8C65-92CBA5C05D7E}" type="slidenum">
              <a:rPr lang="en-US" smtClean="0"/>
              <a:pPr>
                <a:defRPr/>
              </a:pPr>
              <a:t>1</a:t>
            </a:fld>
            <a:endParaRPr lang="en-US" dirty="0"/>
          </a:p>
        </p:txBody>
      </p:sp>
      <p:sp>
        <p:nvSpPr>
          <p:cNvPr id="11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3009900" y="6400800"/>
            <a:ext cx="3276600" cy="304800"/>
          </a:xfrm>
        </p:spPr>
        <p:txBody>
          <a:bodyPr/>
          <a:lstStyle/>
          <a:p>
            <a:r>
              <a:rPr lang="en-US" dirty="0" smtClean="0"/>
              <a:t>Copyright © 2017 Open Geospatial Consortium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1535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/>
              <a:t>ArcticSDI: Functionality &amp; Sustainability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Story:</a:t>
            </a:r>
          </a:p>
          <a:p>
            <a:pPr lvl="1"/>
            <a:r>
              <a:rPr lang="en-US" sz="2000" dirty="0"/>
              <a:t>Demonstration of the ArcticSDI Geoportal and the creation of embedded maps</a:t>
            </a: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676400" y="2743200"/>
            <a:ext cx="5731908" cy="3148971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410378" y="6642556"/>
            <a:ext cx="23487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Copyright © 2017 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2912383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 bwMode="auto">
          <a:xfrm>
            <a:off x="0" y="0"/>
            <a:ext cx="9144000" cy="24384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92993" y="349782"/>
            <a:ext cx="1857676" cy="1857676"/>
          </a:xfrm>
          <a:prstGeom prst="rect">
            <a:avLst/>
          </a:prstGeom>
        </p:spPr>
      </p:pic>
      <p:sp>
        <p:nvSpPr>
          <p:cNvPr id="12" name="Down Arrow 11"/>
          <p:cNvSpPr/>
          <p:nvPr/>
        </p:nvSpPr>
        <p:spPr>
          <a:xfrm>
            <a:off x="1781988" y="2617735"/>
            <a:ext cx="479685" cy="1049312"/>
          </a:xfrm>
          <a:prstGeom prst="downArrow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139909" y="551752"/>
            <a:ext cx="4897411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3200" b="0" dirty="0">
                <a:solidFill>
                  <a:schemeClr val="tx2"/>
                </a:solidFill>
                <a:latin typeface="+mn-lt"/>
              </a:rPr>
              <a:t>sustainable portals and clients are </a:t>
            </a:r>
            <a:r>
              <a:rPr lang="en-US" sz="3200" b="0" dirty="0" smtClean="0">
                <a:solidFill>
                  <a:schemeClr val="tx2"/>
                </a:solidFill>
                <a:latin typeface="+mn-lt"/>
              </a:rPr>
              <a:t>key</a:t>
            </a:r>
            <a:endParaRPr lang="en-US" sz="3200" b="0" dirty="0">
              <a:solidFill>
                <a:schemeClr val="tx2"/>
              </a:solidFill>
              <a:latin typeface="+mn-lt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3200" b="0" dirty="0">
                <a:solidFill>
                  <a:schemeClr val="tx2"/>
                </a:solidFill>
                <a:latin typeface="+mn-lt"/>
              </a:rPr>
              <a:t>discovery of data: gazetteers &amp; catalogs</a:t>
            </a:r>
          </a:p>
          <a:p>
            <a:pPr marL="285750" indent="-285750">
              <a:buFont typeface="Arial" charset="0"/>
              <a:buChar char="•"/>
            </a:pPr>
            <a:r>
              <a:rPr lang="en-US" sz="3200" b="0" dirty="0" smtClean="0">
                <a:solidFill>
                  <a:schemeClr val="tx2"/>
                </a:solidFill>
                <a:latin typeface="+mn-lt"/>
              </a:rPr>
              <a:t>Arctic SDI services simplify exchange of live maps</a:t>
            </a:r>
            <a:endParaRPr lang="en-US" sz="3200" b="0" dirty="0">
              <a:solidFill>
                <a:schemeClr val="tx2"/>
              </a:solidFill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1128" y="4187687"/>
            <a:ext cx="3141404" cy="1683793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410378" y="6642556"/>
            <a:ext cx="23487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Copyright © 2017 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727162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Lessons Learned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/>
              <a:t>Arctic SDI Data Services</a:t>
            </a:r>
            <a:r>
              <a:rPr lang="en-US" dirty="0"/>
              <a:t>: 8 Arctic National Mapping Agencies Working on Data Integration and Interoperability</a:t>
            </a:r>
          </a:p>
          <a:p>
            <a:pPr lvl="1"/>
            <a:r>
              <a:rPr lang="en-US" sz="1800" dirty="0"/>
              <a:t>1:250,000 </a:t>
            </a:r>
            <a:r>
              <a:rPr lang="en-US" sz="1800" dirty="0" err="1"/>
              <a:t>Basemap</a:t>
            </a:r>
            <a:endParaRPr lang="en-US" sz="1800" dirty="0"/>
          </a:p>
          <a:p>
            <a:pPr lvl="1"/>
            <a:r>
              <a:rPr lang="en-US" sz="1800" dirty="0"/>
              <a:t>Common cartographic specifications </a:t>
            </a:r>
          </a:p>
          <a:p>
            <a:pPr lvl="1"/>
            <a:r>
              <a:rPr lang="en-US" sz="1800" dirty="0"/>
              <a:t>Gazetteer / Location Services</a:t>
            </a:r>
          </a:p>
          <a:p>
            <a:r>
              <a:rPr lang="en-US" dirty="0"/>
              <a:t>Arctic SDI Geoportal</a:t>
            </a:r>
          </a:p>
          <a:p>
            <a:pPr lvl="1"/>
            <a:r>
              <a:rPr lang="en-US" sz="1800" dirty="0"/>
              <a:t>Easy to Use to layer, set opacity, save map views, generate Embedded Maps, with more functionality coming soon!</a:t>
            </a:r>
          </a:p>
          <a:p>
            <a:pPr lvl="1"/>
            <a:r>
              <a:rPr lang="en-US" sz="1800" dirty="0"/>
              <a:t>Continue to improve Services</a:t>
            </a:r>
          </a:p>
          <a:p>
            <a:r>
              <a:rPr lang="en-US" dirty="0"/>
              <a:t>Pan-Arctic DEM</a:t>
            </a:r>
          </a:p>
          <a:p>
            <a:r>
              <a:rPr lang="en-US" dirty="0"/>
              <a:t>Data for Scenarios</a:t>
            </a:r>
          </a:p>
          <a:p>
            <a:pPr lvl="1"/>
            <a:r>
              <a:rPr lang="en-US" sz="1800" dirty="0"/>
              <a:t>not a lack of data, but of services</a:t>
            </a:r>
          </a:p>
          <a:p>
            <a:pPr lvl="1"/>
            <a:r>
              <a:rPr lang="en-US" sz="1800" dirty="0"/>
              <a:t>access constraints </a:t>
            </a:r>
          </a:p>
          <a:p>
            <a:pPr lvl="1"/>
            <a:endParaRPr lang="en-US" sz="1800" dirty="0"/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410378" y="6642556"/>
            <a:ext cx="2348720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0" dirty="0">
                <a:solidFill>
                  <a:schemeClr val="tx2">
                    <a:lumMod val="50000"/>
                  </a:schemeClr>
                </a:solidFill>
                <a:latin typeface="+mj-lt"/>
              </a:rPr>
              <a:t>Copyright © 2017 Open Geospatial Consortium</a:t>
            </a:r>
          </a:p>
        </p:txBody>
      </p:sp>
    </p:spTree>
    <p:extLst>
      <p:ext uri="{BB962C8B-B14F-4D97-AF65-F5344CB8AC3E}">
        <p14:creationId xmlns:p14="http://schemas.microsoft.com/office/powerpoint/2010/main" val="1102117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 xmlns:p14="http://schemas.microsoft.com/office/powerpoint/2010/main"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0140528_OGC_PowerPoint_presentation_template_pptx">
  <a:themeElements>
    <a:clrScheme name="">
      <a:dk1>
        <a:srgbClr val="000000"/>
      </a:dk1>
      <a:lt1>
        <a:srgbClr val="FFFFCC"/>
      </a:lt1>
      <a:dk2>
        <a:srgbClr val="092E5C"/>
      </a:dk2>
      <a:lt2>
        <a:srgbClr val="666633"/>
      </a:lt2>
      <a:accent1>
        <a:srgbClr val="339933"/>
      </a:accent1>
      <a:accent2>
        <a:srgbClr val="800000"/>
      </a:accent2>
      <a:accent3>
        <a:srgbClr val="FFFFE2"/>
      </a:accent3>
      <a:accent4>
        <a:srgbClr val="000000"/>
      </a:accent4>
      <a:accent5>
        <a:srgbClr val="ADCAAD"/>
      </a:accent5>
      <a:accent6>
        <a:srgbClr val="730000"/>
      </a:accent6>
      <a:hlink>
        <a:srgbClr val="0033CC"/>
      </a:hlink>
      <a:folHlink>
        <a:srgbClr val="FFCC66"/>
      </a:folHlink>
    </a:clrScheme>
    <a:fontScheme name="OGC_PowerPoint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 rtlCol="0" anchor="ctr"/>
      <a:lstStyle>
        <a:defPPr algn="ctr">
          <a:defRPr/>
        </a:defPPr>
      </a:lstStyle>
    </a:spDef>
    <a:lnDef>
      <a:spPr bwMode="auto">
        <a:noFill/>
        <a:ln w="12700" cap="flat" cmpd="sng" algn="ctr">
          <a:solidFill>
            <a:srgbClr val="969696"/>
          </a:solidFill>
          <a:prstDash val="solid"/>
          <a:round/>
          <a:headEnd type="none" w="med" len="med"/>
          <a:tailEnd type="none" w="med" len="med"/>
        </a:ln>
        <a:effectLst/>
      </a:spPr>
      <a:bodyPr/>
      <a:lstStyle/>
    </a:lnDef>
    <a:txDef>
      <a:spPr>
        <a:noFill/>
      </a:spPr>
      <a:bodyPr wrap="none" rtlCol="0">
        <a:noAutofit/>
      </a:bodyPr>
      <a:lstStyle>
        <a:defPPr>
          <a:defRPr dirty="0" err="1" smtClean="0"/>
        </a:defPPr>
      </a:lstStyle>
    </a:txDef>
  </a:objectDefaults>
  <a:extraClrSchemeLst>
    <a:extraClrScheme>
      <a:clrScheme name="OGC_PowerPoint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OGC_PowerPoint_Templat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OGC_PowerPoint_Templat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20140528_OGC_PowerPoint_presentation_template_pptx.pptx</Template>
  <TotalTime>11630</TotalTime>
  <Words>188</Words>
  <Application>Microsoft Macintosh PowerPoint</Application>
  <PresentationFormat>On-screen Show (4:3)</PresentationFormat>
  <Paragraphs>29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1" baseType="lpstr">
      <vt:lpstr>Arial Black</vt:lpstr>
      <vt:lpstr>Calibri</vt:lpstr>
      <vt:lpstr>CG Times</vt:lpstr>
      <vt:lpstr>MS PGothic</vt:lpstr>
      <vt:lpstr>Times New Roman</vt:lpstr>
      <vt:lpstr>Arial</vt:lpstr>
      <vt:lpstr>20140528_OGC_PowerPoint_presentation_template_pptx</vt:lpstr>
      <vt:lpstr>OGC ArcticSDP  Arctic SDI Geoportal</vt:lpstr>
      <vt:lpstr>ArcticSDI: Functionality &amp; Sustainability </vt:lpstr>
      <vt:lpstr>PowerPoint Presentation</vt:lpstr>
      <vt:lpstr>Lessons Learned</vt:lpstr>
    </vt:vector>
  </TitlesOfParts>
  <Company>OGC</Company>
  <LinksUpToDate>false</LinksUpToDate>
  <SharedDoc>false</SharedDoc>
  <HyperlinkBase/>
  <HyperlinksChanged>false</HyperlinksChanged>
  <AppVersion>15.0032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>OGC TC/PC</dc:subject>
  <dc:creator>Carl Reed</dc:creator>
  <cp:lastModifiedBy>Ingo Simonis</cp:lastModifiedBy>
  <cp:revision>544</cp:revision>
  <cp:lastPrinted>2015-09-21T18:00:37Z</cp:lastPrinted>
  <dcterms:created xsi:type="dcterms:W3CDTF">2009-10-20T16:54:31Z</dcterms:created>
  <dcterms:modified xsi:type="dcterms:W3CDTF">2017-03-30T12:34:51Z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ACG_OFFICE_DLL">
    <vt:bool>true</vt:bool>
  </property>
  <property fmtid="{D5CDD505-2E9C-101B-9397-08002B2CF9AE}" pid="3" name="AACG_Created">
    <vt:bool>true</vt:bool>
  </property>
  <property fmtid="{D5CDD505-2E9C-101B-9397-08002B2CF9AE}" pid="4" name="AACG_DescMarkings">
    <vt:lpwstr/>
  </property>
  <property fmtid="{D5CDD505-2E9C-101B-9397-08002B2CF9AE}" pid="5" name="AACG_AddMark">
    <vt:lpwstr/>
  </property>
  <property fmtid="{D5CDD505-2E9C-101B-9397-08002B2CF9AE}" pid="6" name="AACG_Header">
    <vt:lpwstr>UNCLASSIFIED</vt:lpwstr>
  </property>
  <property fmtid="{D5CDD505-2E9C-101B-9397-08002B2CF9AE}" pid="7" name="AACG_Footer">
    <vt:lpwstr>_x000d_UNCLASSIFIED</vt:lpwstr>
  </property>
  <property fmtid="{D5CDD505-2E9C-101B-9397-08002B2CF9AE}" pid="8" name="AACG_ClassBlock">
    <vt:lpwstr/>
  </property>
  <property fmtid="{D5CDD505-2E9C-101B-9397-08002B2CF9AE}" pid="9" name="AACG_ClassType">
    <vt:lpwstr>USClassificationMarking</vt:lpwstr>
  </property>
  <property fmtid="{D5CDD505-2E9C-101B-9397-08002B2CF9AE}" pid="10" name="AACG_DeclOnList">
    <vt:lpwstr/>
  </property>
  <property fmtid="{D5CDD505-2E9C-101B-9397-08002B2CF9AE}" pid="11" name="AACG_USAF_Derivatives">
    <vt:lpwstr/>
  </property>
  <property fmtid="{D5CDD505-2E9C-101B-9397-08002B2CF9AE}" pid="12" name="AACG_SCI_Other">
    <vt:lpwstr/>
  </property>
  <property fmtid="{D5CDD505-2E9C-101B-9397-08002B2CF9AE}" pid="13" name="AACG_Dissem_Other">
    <vt:lpwstr/>
  </property>
  <property fmtid="{D5CDD505-2E9C-101B-9397-08002B2CF9AE}" pid="14" name="AACG_NonInt_Other">
    <vt:lpwstr/>
  </property>
  <property fmtid="{D5CDD505-2E9C-101B-9397-08002B2CF9AE}" pid="15" name="PortionWaiver">
    <vt:lpwstr/>
  </property>
</Properties>
</file>